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76" r:id="rId2"/>
    <p:sldMasterId id="2147483693" r:id="rId3"/>
    <p:sldMasterId id="2147483695" r:id="rId4"/>
    <p:sldMasterId id="2147483724" r:id="rId5"/>
  </p:sldMasterIdLst>
  <p:notesMasterIdLst>
    <p:notesMasterId r:id="rId20"/>
  </p:notesMasterIdLst>
  <p:sldIdLst>
    <p:sldId id="733" r:id="rId6"/>
    <p:sldId id="738" r:id="rId7"/>
    <p:sldId id="734" r:id="rId8"/>
    <p:sldId id="689" r:id="rId9"/>
    <p:sldId id="640" r:id="rId10"/>
    <p:sldId id="641" r:id="rId11"/>
    <p:sldId id="709" r:id="rId12"/>
    <p:sldId id="735" r:id="rId13"/>
    <p:sldId id="696" r:id="rId14"/>
    <p:sldId id="642" r:id="rId15"/>
    <p:sldId id="646" r:id="rId16"/>
    <p:sldId id="661" r:id="rId17"/>
    <p:sldId id="737" r:id="rId18"/>
    <p:sldId id="710" r:id="rId19"/>
  </p:sldIdLst>
  <p:sldSz cx="9906000" cy="6858000" type="A4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99CC00"/>
    <a:srgbClr val="B2B2B2"/>
    <a:srgbClr val="FFCC00"/>
    <a:srgbClr val="CCCC00"/>
    <a:srgbClr val="18B80C"/>
    <a:srgbClr val="33CCCC"/>
    <a:srgbClr val="494949"/>
    <a:srgbClr val="B1D5F5"/>
    <a:srgbClr val="99B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0" autoAdjust="0"/>
    <p:restoredTop sz="98459" autoAdjust="0"/>
  </p:normalViewPr>
  <p:slideViewPr>
    <p:cSldViewPr>
      <p:cViewPr varScale="1">
        <p:scale>
          <a:sx n="107" d="100"/>
          <a:sy n="107" d="100"/>
        </p:scale>
        <p:origin x="1704" y="96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504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43003416982281E-2"/>
          <c:y val="0.13164912478210747"/>
          <c:w val="0.91375700450529984"/>
          <c:h val="0.6239157219256088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на железобетонных шпалах, км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952-4D88-A7C4-2B490557AFC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baseline="0" dirty="0">
                        <a:latin typeface="Times New Roman" pitchFamily="18" charset="0"/>
                        <a:cs typeface="Arial" pitchFamily="34" charset="0"/>
                      </a:rPr>
                      <a:t>28,07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952-4D88-A7C4-2B490557AF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baseline="0" dirty="0">
                        <a:latin typeface="Times New Roman" pitchFamily="18" charset="0"/>
                        <a:cs typeface="Arial" pitchFamily="34" charset="0"/>
                      </a:rPr>
                      <a:t>76,7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952-4D88-A7C4-2B490557A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itchFamily="18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железобетонных шпалах, км </c:v>
                </c:pt>
                <c:pt idx="1">
                  <c:v>на деревянных шпалах, км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52-4D88-A7C4-2B490557AFC5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на деревянных шпалах, км </c:v>
                </c:pt>
              </c:strCache>
            </c:strRef>
          </c:tx>
          <c:spPr>
            <a:solidFill>
              <a:srgbClr val="B1D5F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57,77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376-4F63-868D-6CF2C62DD6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Лист1!$B$3</c:f>
              <c:numCache>
                <c:formatCode>General</c:formatCode>
                <c:ptCount val="1"/>
                <c:pt idx="0">
                  <c:v>76.7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52-4D88-A7C4-2B490557AF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0174080"/>
        <c:axId val="160175616"/>
      </c:barChart>
      <c:catAx>
        <c:axId val="160174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0175616"/>
        <c:crosses val="autoZero"/>
        <c:auto val="1"/>
        <c:lblAlgn val="ctr"/>
        <c:lblOffset val="100"/>
        <c:noMultiLvlLbl val="0"/>
      </c:catAx>
      <c:valAx>
        <c:axId val="160175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017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14665644273542"/>
          <c:y val="0.65017022189024243"/>
          <c:w val="0.71004194695341816"/>
          <c:h val="0.21343747488704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0.36935</cdr:x>
      <cdr:y>0.45316</cdr:y>
    </cdr:from>
    <cdr:to>
      <cdr:x>0.514</cdr:x>
      <cdr:y>0.50875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3869699" y="3116258"/>
          <a:ext cx="1515543" cy="382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04287" tIns="52144" rIns="104287" bIns="52144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indent="409183" algn="ctr"/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890515" cy="4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002" y="3"/>
            <a:ext cx="2890514" cy="4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61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437" y="4715708"/>
            <a:ext cx="5336214" cy="446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9818"/>
            <a:ext cx="2890515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002" y="9429818"/>
            <a:ext cx="2890514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FC28381-0009-4736-8C0C-BCAFB8B7C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305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1241425"/>
            <a:ext cx="4837112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8EFA-47DC-4E98-965E-B1764BF6721D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90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17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46113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4577-418C-4255-A98B-1A1B9CDA61B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1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6863" cy="3722687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latin typeface="Arial" pitchFamily="34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38418" indent="-284007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36028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590439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44850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3C341B-53A8-441A-9C12-B98EFCBE94F5}" type="slidenum">
              <a:rPr lang="ru-RU" sz="1200"/>
              <a:pPr eaLnBrk="1" hangingPunct="1"/>
              <a:t>12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1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16896" y="2948952"/>
            <a:ext cx="588910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16896" y="3717037"/>
            <a:ext cx="5889104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838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5265037" y="1508788"/>
            <a:ext cx="4640965" cy="3840427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77098" y="0"/>
            <a:ext cx="361684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36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135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0270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6164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79636" y="32234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78622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6575333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79636" y="2421000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79636" y="451965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6621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0479" y="356659"/>
            <a:ext cx="3568621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917511" y="2468893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221100" y="4581128"/>
            <a:ext cx="3334413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0477" y="2468895"/>
            <a:ext cx="1872208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221098" y="2468132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917511" y="356659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09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2868" y="123479"/>
            <a:ext cx="9403223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681978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83511" y="1508786"/>
            <a:ext cx="308732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76262" y="1796670"/>
            <a:ext cx="11756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45907" y="1713728"/>
            <a:ext cx="669775" cy="544192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2729753" y="692696"/>
            <a:ext cx="4446494" cy="5472608"/>
          </a:xfrm>
          <a:prstGeom prst="ellipse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29753" y="2822457"/>
            <a:ext cx="4446494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29593" y="3621024"/>
            <a:ext cx="4446494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3445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46" y="365129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1038" y="6356405"/>
            <a:ext cx="222885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281371" y="6356405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96113" y="6356405"/>
            <a:ext cx="2228850" cy="365125"/>
          </a:xfrm>
          <a:prstGeom prst="rect">
            <a:avLst/>
          </a:prstGeom>
        </p:spPr>
        <p:txBody>
          <a:bodyPr/>
          <a:lstStyle/>
          <a:p>
            <a:fld id="{C9B229C6-4CB7-4715-9D33-C1CA5325DE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303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1038" y="6356405"/>
            <a:ext cx="222885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71" y="6356405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96113" y="6356405"/>
            <a:ext cx="2228850" cy="365125"/>
          </a:xfrm>
          <a:prstGeom prst="rect">
            <a:avLst/>
          </a:prstGeom>
        </p:spPr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15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4658"/>
            <a:ext cx="89154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1F56F-C712-4B28-9A2C-A96C353C48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4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246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16896" y="2948952"/>
            <a:ext cx="588910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16896" y="3717037"/>
            <a:ext cx="5889104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38269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725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2" y="0"/>
            <a:ext cx="3470835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12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7421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4965176"/>
            <a:ext cx="9906000" cy="189282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12229" y="4053453"/>
            <a:ext cx="1481546" cy="18234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557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1967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72749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43531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466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3072344"/>
            <a:ext cx="9906000" cy="1892829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87" y="2030429"/>
            <a:ext cx="3042338" cy="453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68490" y="2214627"/>
            <a:ext cx="1754577" cy="33357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51267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21055" y="2372882"/>
            <a:ext cx="3467133" cy="3214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31254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56321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5265037" y="1508788"/>
            <a:ext cx="4640965" cy="3840427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77098" y="0"/>
            <a:ext cx="361684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585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2" y="0"/>
            <a:ext cx="3470835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</p:spTree>
    <p:extLst>
      <p:ext uri="{BB962C8B-B14F-4D97-AF65-F5344CB8AC3E}">
        <p14:creationId xmlns:p14="http://schemas.microsoft.com/office/powerpoint/2010/main" val="498499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135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0270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8481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79636" y="32234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78622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 flipH="1">
            <a:off x="6575333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79636" y="2421000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79636" y="451965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8750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0479" y="356659"/>
            <a:ext cx="3568621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917511" y="2468893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221100" y="4581128"/>
            <a:ext cx="3334413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0477" y="2468895"/>
            <a:ext cx="1872208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221098" y="2468132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917511" y="356659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91555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2868" y="123479"/>
            <a:ext cx="9403223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010451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83511" y="1508786"/>
            <a:ext cx="308732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76262" y="1796670"/>
            <a:ext cx="11756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45907" y="1713728"/>
            <a:ext cx="669775" cy="544192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923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393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875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85" y="1709766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85" y="4589518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2460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13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33" y="365129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9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57508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18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400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34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2" y="987451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34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800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34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2" y="987451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34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23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219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9008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64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663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4658"/>
            <a:ext cx="89154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1F56F-C712-4B28-9A2C-A96C353C48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47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4965176"/>
            <a:ext cx="9906000" cy="189282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12229" y="4053453"/>
            <a:ext cx="1481546" cy="18234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170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1967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72749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43531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028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3072344"/>
            <a:ext cx="9906000" cy="1892829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87" y="2030429"/>
            <a:ext cx="3042338" cy="453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68490" y="2214627"/>
            <a:ext cx="1754577" cy="33357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097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21055" y="2372882"/>
            <a:ext cx="3467133" cy="3214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82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2755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74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37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737" r:id="rId16"/>
    <p:sldLayoutId id="2147483738" r:id="rId17"/>
    <p:sldLayoutId id="2147483739" r:id="rId18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52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0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46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46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4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71" y="6356405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4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797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65" y="233645"/>
            <a:ext cx="9586065" cy="6331630"/>
          </a:xfrm>
        </p:spPr>
        <p:txBody>
          <a:bodyPr anchor="ctr">
            <a:normAutofit/>
          </a:bodyPr>
          <a:lstStyle/>
          <a:p>
            <a:pPr defTabSz="914400" latinLnBrk="0">
              <a:lnSpc>
                <a:spcPct val="9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АО «НК «</a:t>
            </a: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Қазақстан темір жолы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ДЕЯТЕЛЬНОСТИ ЗА 1 ПОЛУГОДИЕ  2026 ГОДА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ОСНОВНЫЕ ЗАДАЧИ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УСЛУГАМ ПРЕДОСТАВЛЕНИЯ ПОДЪЕЗДНЫХ ПУТЕЙ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ПЕРЕДАЧЕ ЭЛЕКТРИЧЕСКОЙ ЭНЕРГИИ</a:t>
            </a: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г.Астана</a:t>
            </a:r>
            <a:b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29.07.2026</a:t>
            </a: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9271003" y="6483412"/>
            <a:ext cx="631323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D:\For prezentations\kz_icons\Map1 copy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2679" r="3432"/>
          <a:stretch/>
        </p:blipFill>
        <p:spPr bwMode="auto">
          <a:xfrm>
            <a:off x="5345714" y="4472440"/>
            <a:ext cx="4320480" cy="2111027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51" y="2904722"/>
            <a:ext cx="2327517" cy="27905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EECE1"/>
            </a:outerShdw>
            <a:softEdge rad="635000"/>
          </a:effectLst>
          <a:scene3d>
            <a:camera prst="obliqueTopRight"/>
            <a:lightRig rig="threePt" dir="t"/>
          </a:scene3d>
        </p:spPr>
      </p:pic>
      <p:pic>
        <p:nvPicPr>
          <p:cNvPr id="5" name="Picture 9" descr="Логотип copy">
            <a:extLst>
              <a:ext uri="{FF2B5EF4-FFF2-40B4-BE49-F238E27FC236}">
                <a16:creationId xmlns:a16="http://schemas.microsoft.com/office/drawing/2014/main" id="{C63C917A-AD42-4EB5-CC32-B3B59A04D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415" y="197996"/>
            <a:ext cx="855095" cy="96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2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24"/>
          <p:cNvSpPr>
            <a:spLocks noChangeArrowheads="1"/>
          </p:cNvSpPr>
          <p:nvPr/>
        </p:nvSpPr>
        <p:spPr bwMode="auto">
          <a:xfrm>
            <a:off x="1238250" y="13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33800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1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2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3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4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5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6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7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8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9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0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1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2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3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4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5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6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7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8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9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0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1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2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3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4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5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6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7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8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9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0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1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2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3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4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5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6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7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8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9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0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1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2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3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4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5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6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7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8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9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0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1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2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3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4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5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6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7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8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9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0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1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2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3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4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5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6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7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8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9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0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1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2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3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4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5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6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7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8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9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0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1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2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3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4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5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6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7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8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9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0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1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2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3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4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5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6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7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8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9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0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1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2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3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4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5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6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7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8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9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0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1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2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3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4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5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6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7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8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9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0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1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2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3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4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5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6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7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8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9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0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1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2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3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4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5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6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7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8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9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0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1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2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3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4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5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6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7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8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9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0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1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2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3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4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5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6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7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8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9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0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1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2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3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4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5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6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7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8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9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0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1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2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3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4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5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6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7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8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9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0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1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2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3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4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5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6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7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8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9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0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1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2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3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4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5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6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7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8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9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0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1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2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3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4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5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6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7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8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9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0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1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2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3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4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5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6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7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8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9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0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1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2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3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4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5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6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7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8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9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0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1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2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3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4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5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6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7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8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9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0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1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2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3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4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5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6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7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8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9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0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1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2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3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4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5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6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7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8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9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0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1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2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3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4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5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6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7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8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9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0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1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2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3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4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5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6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7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8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9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0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1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2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3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4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5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6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7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8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9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0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1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2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3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4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5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6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7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8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9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0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1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2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3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4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5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6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7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8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9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0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1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2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3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4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5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6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7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8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9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0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1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2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3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4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5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6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7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8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9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0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1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2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3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4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5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6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7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8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9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0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1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2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3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4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5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6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7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8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9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0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1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2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3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4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5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6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7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8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9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0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1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2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3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4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5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6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7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8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9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0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1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2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3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4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5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6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7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8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9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0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1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2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3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4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5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6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7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8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9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0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1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2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3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4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5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6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7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8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9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0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1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2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3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4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5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6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7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8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9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0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1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2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3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4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5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6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7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8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9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0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1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2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3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4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5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6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7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8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9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0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1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2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3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4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5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6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7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8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9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0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1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2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3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4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5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6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7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8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9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0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1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2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3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4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5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6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7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8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9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0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1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2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3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4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5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6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7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8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9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0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1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2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3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4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5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6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7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8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9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0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1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2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3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4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5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6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7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8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9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0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1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2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3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4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5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6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7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8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9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0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1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2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3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4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5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6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7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8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9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0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1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2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3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4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5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6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7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8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9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0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1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2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3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4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5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6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7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8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9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0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1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2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3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4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5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6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7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8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9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0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1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2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3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4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5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6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7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8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9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0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1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2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3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4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5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6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7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8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9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0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1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2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3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4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5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6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7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8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9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0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1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2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3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4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5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6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7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8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9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0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1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2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3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4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5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6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7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8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9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0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1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2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3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4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5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6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7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8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9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0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1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2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3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4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5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6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7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8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9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0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1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2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3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4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5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6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7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8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9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0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1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2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3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4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5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6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7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8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9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0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1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2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3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4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5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6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7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8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9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0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1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2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3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4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5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6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7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8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9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0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1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2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3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4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5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6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7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8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9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0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1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2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3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4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5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6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7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8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9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0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1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2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3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4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5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6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7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8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9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0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1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2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3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4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5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6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7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8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9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0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1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2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3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4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5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6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7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8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9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0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1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2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3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4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5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6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7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8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718" name="Text Placeholder 1"/>
          <p:cNvSpPr txBox="1">
            <a:spLocks/>
          </p:cNvSpPr>
          <p:nvPr/>
        </p:nvSpPr>
        <p:spPr>
          <a:xfrm>
            <a:off x="542510" y="53625"/>
            <a:ext cx="8717141" cy="863110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 ПЕРЕДАЧЕ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ЭЛЕКТРИЧЕСКОЙ ЭНЕРГИИ  ПО ИТОГАМ 1 ПОЛУГОДИЯ 2026 ГОДА</a:t>
            </a:r>
          </a:p>
        </p:txBody>
      </p:sp>
      <p:sp>
        <p:nvSpPr>
          <p:cNvPr id="72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717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AE63828-F641-1DF6-B69D-CE5FF683D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160765"/>
              </p:ext>
            </p:extLst>
          </p:nvPr>
        </p:nvGraphicFramePr>
        <p:xfrm>
          <a:off x="497506" y="1379666"/>
          <a:ext cx="9091009" cy="5349746"/>
        </p:xfrm>
        <a:graphic>
          <a:graphicData uri="http://schemas.openxmlformats.org/drawingml/2006/table">
            <a:tbl>
              <a:tblPr/>
              <a:tblGrid>
                <a:gridCol w="581825">
                  <a:extLst>
                    <a:ext uri="{9D8B030D-6E8A-4147-A177-3AD203B41FA5}">
                      <a16:colId xmlns:a16="http://schemas.microsoft.com/office/drawing/2014/main" val="3387962384"/>
                    </a:ext>
                  </a:extLst>
                </a:gridCol>
                <a:gridCol w="3941065">
                  <a:extLst>
                    <a:ext uri="{9D8B030D-6E8A-4147-A177-3AD203B41FA5}">
                      <a16:colId xmlns:a16="http://schemas.microsoft.com/office/drawing/2014/main" val="1737222226"/>
                    </a:ext>
                  </a:extLst>
                </a:gridCol>
                <a:gridCol w="1325292">
                  <a:extLst>
                    <a:ext uri="{9D8B030D-6E8A-4147-A177-3AD203B41FA5}">
                      <a16:colId xmlns:a16="http://schemas.microsoft.com/office/drawing/2014/main" val="2357213064"/>
                    </a:ext>
                  </a:extLst>
                </a:gridCol>
                <a:gridCol w="1233189">
                  <a:extLst>
                    <a:ext uri="{9D8B030D-6E8A-4147-A177-3AD203B41FA5}">
                      <a16:colId xmlns:a16="http://schemas.microsoft.com/office/drawing/2014/main" val="3842841320"/>
                    </a:ext>
                  </a:extLst>
                </a:gridCol>
                <a:gridCol w="1141840">
                  <a:extLst>
                    <a:ext uri="{9D8B030D-6E8A-4147-A177-3AD203B41FA5}">
                      <a16:colId xmlns:a16="http://schemas.microsoft.com/office/drawing/2014/main" val="2143852515"/>
                    </a:ext>
                  </a:extLst>
                </a:gridCol>
                <a:gridCol w="867798">
                  <a:extLst>
                    <a:ext uri="{9D8B030D-6E8A-4147-A177-3AD203B41FA5}">
                      <a16:colId xmlns:a16="http://schemas.microsoft.com/office/drawing/2014/main" val="2877729503"/>
                    </a:ext>
                  </a:extLst>
                </a:gridCol>
              </a:tblGrid>
              <a:tr h="448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измерения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Исполнение, </a:t>
                      </a: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799491"/>
                  </a:ext>
                </a:extLst>
              </a:tr>
              <a:tr h="360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производство товаров и предоставление услуг, </a:t>
                      </a: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 том числе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6 610 336,65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4 072 019,75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5324249"/>
                  </a:ext>
                </a:extLst>
              </a:tr>
              <a:tr h="288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Материальные затраты, всего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5 487 252,01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3 458 524,71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7135080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25 996,51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12 401,70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855535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15 919,06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9 433,98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510939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5 445 336,44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3 436 689,02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0907385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оплату труда , всего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1 065 881,29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584 873,85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911341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929 682,77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508 866,84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6361811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108 308,04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60 741,00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3603894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27 890,48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15 266,01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000021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55 075,34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27 222,02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8413822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сторонних организаций,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2 128,00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1 399,18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7989491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коммунальные услуги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1 786,93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1 213,18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673683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341,07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186,0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7710962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периода, всего      (налоги)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2 714,48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820,85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9441790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6 613 051,13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4 072 840,60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7610473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4 527,89 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-1 005 056,90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6258950"/>
                  </a:ext>
                </a:extLst>
              </a:tr>
              <a:tr h="3595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6 617 579,02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3 067 783,70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4489302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оказываемых услуг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тыс.кВтч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1 251 975,60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622 170,67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746624"/>
                  </a:ext>
                </a:extLst>
              </a:tr>
              <a:tr h="2537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Нормативные потери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5125450"/>
                  </a:ext>
                </a:extLst>
              </a:tr>
              <a:tr h="19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140 664,52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69 929,0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4895698"/>
                  </a:ext>
                </a:extLst>
              </a:tr>
              <a:tr h="1965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 c 01.01 по 31.03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7385228"/>
                  </a:ext>
                </a:extLst>
              </a:tr>
              <a:tr h="19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 c 01.04 по 30.06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8761214"/>
                  </a:ext>
                </a:extLst>
              </a:tr>
            </a:tbl>
          </a:graphicData>
        </a:graphic>
      </p:graphicFrame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0E597801-CC3F-262F-2957-721082AFF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50" y="8621"/>
            <a:ext cx="72008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734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-396000" y="-26998"/>
            <a:ext cx="9946105" cy="908720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ИНВЕСТИЦИОННОЙ ПРОГРАММЫ  НА УСЛУГИ ПО ПЕРЕДАЧЕ</a:t>
            </a:r>
          </a:p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ЭЛЕКТРИЧЕСКОЙ ЭНЕРГИИ  ПО ИТОГАМ 1 ПОЛУГОДИЯ 2026 ГОДА </a:t>
            </a:r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011889" y="6174308"/>
            <a:ext cx="894112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8" name="Line 809"/>
          <p:cNvSpPr>
            <a:spLocks noChangeShapeType="1"/>
          </p:cNvSpPr>
          <p:nvPr/>
        </p:nvSpPr>
        <p:spPr bwMode="auto">
          <a:xfrm>
            <a:off x="585590" y="88942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5501FF59-FAA1-C1B4-DBE4-7E723542A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6" y="105124"/>
            <a:ext cx="765084" cy="71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F2FF01B-F61C-108E-18A9-D0D0C3867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761938"/>
              </p:ext>
            </p:extLst>
          </p:nvPr>
        </p:nvGraphicFramePr>
        <p:xfrm>
          <a:off x="585590" y="1179674"/>
          <a:ext cx="9137940" cy="41050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0185">
                  <a:extLst>
                    <a:ext uri="{9D8B030D-6E8A-4147-A177-3AD203B41FA5}">
                      <a16:colId xmlns:a16="http://schemas.microsoft.com/office/drawing/2014/main" val="1779601790"/>
                    </a:ext>
                  </a:extLst>
                </a:gridCol>
                <a:gridCol w="2356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10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3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5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466420321"/>
                    </a:ext>
                  </a:extLst>
                </a:gridCol>
              </a:tblGrid>
              <a:tr h="359864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пп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Единица измерения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Утвержденный       план на 2026 год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Отклонение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Причины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тыс.тенге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тыс.тенге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 </a:t>
                      </a: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тыс.тенге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71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rgbClr val="082C5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 на услуги РПЭ АО «НК</a:t>
                      </a:r>
                      <a:r>
                        <a:rPr lang="ru-RU" sz="12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«ҚТЖ», в том числе: 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59 603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- 59 603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9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Блочно-комплектная</a:t>
                      </a:r>
                      <a:r>
                        <a:rPr lang="ru-RU" sz="120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трансформаторная </a:t>
                      </a:r>
                      <a:r>
                        <a:rPr lang="ru-RU" sz="120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подстанция        типа  БКТП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400/10/0,4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комплект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53 003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- 53 003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поставку БКТП </a:t>
                      </a:r>
                    </a:p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заключен с ТОО             «Электрозавод сервис» №1210022/2026/1            от 05.06.2026 г. </a:t>
                      </a:r>
                    </a:p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Поставка ожидается в </a:t>
                      </a:r>
                    </a:p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сентябре текущего года.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28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 ТМ-250/10/0,4 </a:t>
                      </a:r>
                      <a:r>
                        <a:rPr lang="ru-RU" sz="12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штука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2 300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-2 300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3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 ТМ-630/10/0,4 </a:t>
                      </a:r>
                      <a:r>
                        <a:rPr lang="ru-RU" sz="12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87313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штука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4 300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-4 300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764"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67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-18095" y="104740"/>
            <a:ext cx="9905999" cy="524561"/>
          </a:xfrm>
        </p:spPr>
        <p:txBody>
          <a:bodyPr/>
          <a:lstStyle/>
          <a:p>
            <a:pPr defTabSz="914400" latinLnBrk="0"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ПОТРЕБИТЕЛЯМИ УСЛУГ ЗА 1 ПОЛУГОДИЕ 2026 ГОДА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55900" y="587936"/>
            <a:ext cx="9417296" cy="584371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buFont typeface="Wingdings" pitchFamily="2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 услугам подъездных путей: </a:t>
            </a:r>
          </a:p>
          <a:p>
            <a:pPr algn="just">
              <a:buFont typeface="Wingdings" pitchFamily="2" charset="2"/>
              <a:buNone/>
            </a:pP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1. Обеспечено оперативное взаимодействие с потребителями услуг: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прием и обработку заявок;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своевременное заключение договора;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оформление ведомости подачи и уборки вагонов;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проведение расчетов (таксировка услуг) и прием оплаты за оказанные услуги.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2. Осуществляется системная работа с потребителями, направленная на бесперебойную отправку/приемку груза на подъездных путях.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3. По итогам 1 полугодия 2026 года услуги предоставлены 258 потребителям. Жалоб и замечаний со стороны потребителей услуг не поступало.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 передаче электрической энергии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1. Для улучшения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качеств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оказания услуги по передаче электрической энергии, в части повышения надежности электроснабжения постоянно проводятся следующие работы: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проведение замеров  нагрузки по линиям 0,4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обеспечение равномерного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пофазного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распределения загрузки линий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применение блочных комплектных трансформаторных подстанций (БКТП), оснащенных вакуумными выключателями, современными средствами релейной защиты и автоматики, обеспечивающих повышение надежности электроснабжения, сокращение времени ликвидации аварийных отключений.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2. Заключено 90 договоров с потребителями услуг по итогам 1 полугодия 2026 года. Вопросов, жалоб и замечаний от потребителей не поступало.       </a:t>
            </a:r>
            <a:endParaRPr lang="ru-RU" i="1" dirty="0"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8155332" y="6473448"/>
            <a:ext cx="1733550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ru-RU" dirty="0"/>
          </a:p>
          <a:p>
            <a:pPr algn="r">
              <a:defRPr/>
            </a:pPr>
            <a:endParaRPr lang="ru-RU" dirty="0"/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011889" y="6174308"/>
            <a:ext cx="894112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2"/>
          <p:cNvSpPr txBox="1">
            <a:spLocks/>
          </p:cNvSpPr>
          <p:nvPr/>
        </p:nvSpPr>
        <p:spPr>
          <a:xfrm>
            <a:off x="9625012" y="63267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4" name="Line 809"/>
          <p:cNvSpPr>
            <a:spLocks noChangeShapeType="1"/>
          </p:cNvSpPr>
          <p:nvPr/>
        </p:nvSpPr>
        <p:spPr bwMode="auto">
          <a:xfrm flipV="1">
            <a:off x="679665" y="800175"/>
            <a:ext cx="8992492" cy="48076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" name="Picture 9" descr="Логотип copy">
            <a:extLst>
              <a:ext uri="{FF2B5EF4-FFF2-40B4-BE49-F238E27FC236}">
                <a16:creationId xmlns:a16="http://schemas.microsoft.com/office/drawing/2014/main" id="{8B57818F-A70D-6855-5835-9012CF4B4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5" y="8588"/>
            <a:ext cx="598488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69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654916" y="1409961"/>
            <a:ext cx="7432545" cy="2273522"/>
          </a:xfrm>
          <a:custGeom>
            <a:avLst/>
            <a:gdLst>
              <a:gd name="connsiteX0" fmla="*/ 0 w 6498339"/>
              <a:gd name="connsiteY0" fmla="*/ 0 h 756000"/>
              <a:gd name="connsiteX1" fmla="*/ 6498339 w 6498339"/>
              <a:gd name="connsiteY1" fmla="*/ 0 h 756000"/>
              <a:gd name="connsiteX2" fmla="*/ 6498339 w 6498339"/>
              <a:gd name="connsiteY2" fmla="*/ 756000 h 756000"/>
              <a:gd name="connsiteX3" fmla="*/ 435112 w 6498339"/>
              <a:gd name="connsiteY3" fmla="*/ 756000 h 756000"/>
              <a:gd name="connsiteX4" fmla="*/ 10649 w 6498339"/>
              <a:gd name="connsiteY4" fmla="*/ 744823 h 756000"/>
              <a:gd name="connsiteX5" fmla="*/ 0 w 6498339"/>
              <a:gd name="connsiteY5" fmla="*/ 0 h 756000"/>
              <a:gd name="connsiteX0" fmla="*/ 0 w 6498339"/>
              <a:gd name="connsiteY0" fmla="*/ 0 h 756000"/>
              <a:gd name="connsiteX1" fmla="*/ 6498339 w 6498339"/>
              <a:gd name="connsiteY1" fmla="*/ 0 h 756000"/>
              <a:gd name="connsiteX2" fmla="*/ 6498339 w 6498339"/>
              <a:gd name="connsiteY2" fmla="*/ 756000 h 756000"/>
              <a:gd name="connsiteX3" fmla="*/ 435112 w 6498339"/>
              <a:gd name="connsiteY3" fmla="*/ 756000 h 756000"/>
              <a:gd name="connsiteX4" fmla="*/ 10649 w 6498339"/>
              <a:gd name="connsiteY4" fmla="*/ 744823 h 756000"/>
              <a:gd name="connsiteX5" fmla="*/ 0 w 6498339"/>
              <a:gd name="connsiteY5" fmla="*/ 0 h 756000"/>
              <a:gd name="connsiteX0" fmla="*/ 0 w 6498339"/>
              <a:gd name="connsiteY0" fmla="*/ 0 h 761018"/>
              <a:gd name="connsiteX1" fmla="*/ 6498339 w 6498339"/>
              <a:gd name="connsiteY1" fmla="*/ 0 h 761018"/>
              <a:gd name="connsiteX2" fmla="*/ 6498339 w 6498339"/>
              <a:gd name="connsiteY2" fmla="*/ 756000 h 761018"/>
              <a:gd name="connsiteX3" fmla="*/ 392517 w 6498339"/>
              <a:gd name="connsiteY3" fmla="*/ 761018 h 761018"/>
              <a:gd name="connsiteX4" fmla="*/ 10649 w 6498339"/>
              <a:gd name="connsiteY4" fmla="*/ 744823 h 761018"/>
              <a:gd name="connsiteX5" fmla="*/ 0 w 6498339"/>
              <a:gd name="connsiteY5" fmla="*/ 0 h 761018"/>
              <a:gd name="connsiteX0" fmla="*/ 0 w 6498339"/>
              <a:gd name="connsiteY0" fmla="*/ 0 h 761018"/>
              <a:gd name="connsiteX1" fmla="*/ 6498339 w 6498339"/>
              <a:gd name="connsiteY1" fmla="*/ 0 h 761018"/>
              <a:gd name="connsiteX2" fmla="*/ 6498339 w 6498339"/>
              <a:gd name="connsiteY2" fmla="*/ 756000 h 761018"/>
              <a:gd name="connsiteX3" fmla="*/ 392517 w 6498339"/>
              <a:gd name="connsiteY3" fmla="*/ 761018 h 761018"/>
              <a:gd name="connsiteX4" fmla="*/ 10649 w 6498339"/>
              <a:gd name="connsiteY4" fmla="*/ 744823 h 761018"/>
              <a:gd name="connsiteX5" fmla="*/ 0 w 6498339"/>
              <a:gd name="connsiteY5" fmla="*/ 0 h 76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98339" h="761018">
                <a:moveTo>
                  <a:pt x="0" y="0"/>
                </a:moveTo>
                <a:lnTo>
                  <a:pt x="6498339" y="0"/>
                </a:lnTo>
                <a:lnTo>
                  <a:pt x="6498339" y="756000"/>
                </a:lnTo>
                <a:lnTo>
                  <a:pt x="392517" y="761018"/>
                </a:lnTo>
                <a:cubicBezTo>
                  <a:pt x="227992" y="745225"/>
                  <a:pt x="46092" y="759677"/>
                  <a:pt x="10649" y="744823"/>
                </a:cubicBezTo>
                <a:cubicBezTo>
                  <a:pt x="10649" y="550070"/>
                  <a:pt x="0" y="194753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67"/>
          </a:p>
        </p:txBody>
      </p:sp>
      <p:sp>
        <p:nvSpPr>
          <p:cNvPr id="36" name="TextBox 35"/>
          <p:cNvSpPr txBox="1"/>
          <p:nvPr/>
        </p:nvSpPr>
        <p:spPr>
          <a:xfrm>
            <a:off x="796021" y="1005554"/>
            <a:ext cx="8747487" cy="1793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altLang="ko-KR" b="1" u="sng" dirty="0">
                <a:latin typeface="Times New Roman" pitchFamily="18" charset="0"/>
                <a:cs typeface="Times New Roman" pitchFamily="18" charset="0"/>
              </a:rPr>
              <a:t>по услугам подъездных путей: </a:t>
            </a: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бесперебойного и  безопасного движения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на подъездных путях;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плановых ремонтных работ на подъездных путей в утвержденном объеме;</a:t>
            </a: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текущего содержания подъездных путей в соответствии с требованиями Правил технической эксплуатации;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Предоставление услуг потребителям в своевременном и полном объеме.</a:t>
            </a:r>
          </a:p>
        </p:txBody>
      </p:sp>
      <p:sp>
        <p:nvSpPr>
          <p:cNvPr id="46" name="Текст 8"/>
          <p:cNvSpPr txBox="1">
            <a:spLocks/>
          </p:cNvSpPr>
          <p:nvPr/>
        </p:nvSpPr>
        <p:spPr bwMode="auto">
          <a:xfrm>
            <a:off x="5405" y="-67322"/>
            <a:ext cx="9906001" cy="90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endParaRPr lang="ru-RU" sz="2000" dirty="0">
              <a:solidFill>
                <a:srgbClr val="0070C0"/>
              </a:solidFill>
              <a:latin typeface="+mj-lt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 ПЕРСПЕКТИВАХ ДЕЯТЕЛЬНОСТИ НА 2026 ГОД</a:t>
            </a:r>
          </a:p>
        </p:txBody>
      </p:sp>
      <p:sp>
        <p:nvSpPr>
          <p:cNvPr id="29" name="Номер слайда 1"/>
          <p:cNvSpPr txBox="1">
            <a:spLocks/>
          </p:cNvSpPr>
          <p:nvPr/>
        </p:nvSpPr>
        <p:spPr>
          <a:xfrm>
            <a:off x="8155332" y="6473448"/>
            <a:ext cx="1733550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ru-RU" dirty="0"/>
          </a:p>
          <a:p>
            <a:pPr algn="r">
              <a:defRPr/>
            </a:pPr>
            <a:endParaRPr lang="ru-RU" dirty="0"/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11" name="Line 809"/>
          <p:cNvSpPr>
            <a:spLocks noChangeShapeType="1"/>
          </p:cNvSpPr>
          <p:nvPr/>
        </p:nvSpPr>
        <p:spPr bwMode="auto">
          <a:xfrm>
            <a:off x="677525" y="847466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7CF202-7A0D-4F73-A9A4-3CC4D84EE827}"/>
              </a:ext>
            </a:extLst>
          </p:cNvPr>
          <p:cNvSpPr txBox="1"/>
          <p:nvPr/>
        </p:nvSpPr>
        <p:spPr>
          <a:xfrm>
            <a:off x="808537" y="3255804"/>
            <a:ext cx="8682912" cy="2568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altLang="ko-KR" b="1" u="sng" dirty="0">
                <a:latin typeface="Times New Roman" pitchFamily="18" charset="0"/>
                <a:cs typeface="Times New Roman" pitchFamily="18" charset="0"/>
              </a:rPr>
              <a:t>по передаче электрической энергии: </a:t>
            </a: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Повышение надежности распределительных сетей Компании путем замены силовых трансформаторов со сроком эксплуатации, превышающим нормативный срок службы;</a:t>
            </a: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Модернизация устройств электроснабжения Компании путем внедрения блочных комплектных трансформаторных подстанций (БКТП), оснащенных вакуумными выключателями, современными устройствами релейной защиты и автоматики;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беспрепятственного доступа к регулируемой услуге и продолжение работы по своевременному рассмотрению заявок потребителей и выдаче соответствующих технических условий на подключение к электрическим сетям дистанций электроснабжения.</a:t>
            </a:r>
          </a:p>
        </p:txBody>
      </p:sp>
      <p:pic>
        <p:nvPicPr>
          <p:cNvPr id="2" name="Picture 9" descr="Логотип copy">
            <a:extLst>
              <a:ext uri="{FF2B5EF4-FFF2-40B4-BE49-F238E27FC236}">
                <a16:creationId xmlns:a16="http://schemas.microsoft.com/office/drawing/2014/main" id="{3FD1A0BC-61C6-4367-14A9-997ACFB5D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435" y="107987"/>
            <a:ext cx="598488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945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3"/>
          <p:cNvSpPr>
            <a:spLocks noChangeArrowheads="1"/>
          </p:cNvSpPr>
          <p:nvPr/>
        </p:nvSpPr>
        <p:spPr bwMode="auto">
          <a:xfrm>
            <a:off x="0" y="2579706"/>
            <a:ext cx="990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</a:t>
            </a:r>
          </a:p>
        </p:txBody>
      </p:sp>
      <p:pic>
        <p:nvPicPr>
          <p:cNvPr id="2" name="Рисунок 24" descr="LogotipKTZH2.png">
            <a:extLst>
              <a:ext uri="{FF2B5EF4-FFF2-40B4-BE49-F238E27FC236}">
                <a16:creationId xmlns:a16="http://schemas.microsoft.com/office/drawing/2014/main" id="{43775FFF-832A-6757-F24A-3941792AE8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34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39555" y="238922"/>
            <a:ext cx="9906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455" name="Rectangle 759"/>
          <p:cNvSpPr>
            <a:spLocks noChangeArrowheads="1"/>
          </p:cNvSpPr>
          <p:nvPr/>
        </p:nvSpPr>
        <p:spPr bwMode="auto">
          <a:xfrm>
            <a:off x="54173" y="238918"/>
            <a:ext cx="9906000" cy="4875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ОТЧЕТА</a:t>
            </a:r>
          </a:p>
        </p:txBody>
      </p:sp>
      <p:sp>
        <p:nvSpPr>
          <p:cNvPr id="6" name="Line 809"/>
          <p:cNvSpPr>
            <a:spLocks noChangeShapeType="1"/>
          </p:cNvSpPr>
          <p:nvPr/>
        </p:nvSpPr>
        <p:spPr bwMode="auto">
          <a:xfrm>
            <a:off x="585591" y="837952"/>
            <a:ext cx="8813932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8014234" y="4702190"/>
            <a:ext cx="54689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6507" y="859635"/>
            <a:ext cx="9125940" cy="571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Общая информация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объемах предоставленных регулируемых услуг 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основных финансово-экономических показателях  деятельности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постатейном исполнении утвержденных тарифных смет  АО «НК «ҚТЖ»  на регулируемые услуг за первое полугодие 2026 года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исполнении инвестиционных программ АО «НК «ҚТЖ»  на регулируемые услуги за первое полугодие 2026 года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проводимой работе с потребителями регулируемых услуг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перспективах деятельности </a:t>
            </a:r>
          </a:p>
          <a:p>
            <a:pPr fontAlgn="auto">
              <a:spcBef>
                <a:spcPts val="0"/>
              </a:spcBef>
              <a:spcAft>
                <a:spcPts val="35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" name="Номер слайда 2"/>
          <p:cNvSpPr txBox="1">
            <a:spLocks/>
          </p:cNvSpPr>
          <p:nvPr/>
        </p:nvSpPr>
        <p:spPr>
          <a:xfrm>
            <a:off x="9398503" y="6259058"/>
            <a:ext cx="472943" cy="620713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1AABAF92-BB6B-EF1B-F185-421AD29D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425" y="8620"/>
            <a:ext cx="855095" cy="96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0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39555" y="238922"/>
            <a:ext cx="9906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455" name="Rectangle 759"/>
          <p:cNvSpPr>
            <a:spLocks noChangeArrowheads="1"/>
          </p:cNvSpPr>
          <p:nvPr/>
        </p:nvSpPr>
        <p:spPr bwMode="auto">
          <a:xfrm>
            <a:off x="1937665" y="2647653"/>
            <a:ext cx="6255696" cy="947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ПОДЪЕЗДНЫХ ПУТЕЙ</a:t>
            </a:r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8014234" y="4702190"/>
            <a:ext cx="54689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17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24" descr="LogotipKTZH2.png">
            <a:extLst>
              <a:ext uri="{FF2B5EF4-FFF2-40B4-BE49-F238E27FC236}">
                <a16:creationId xmlns:a16="http://schemas.microsoft.com/office/drawing/2014/main" id="{B9FA9C40-8B92-5A2E-6B75-5C8D342839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58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906000" cy="953725"/>
          </a:xfrm>
        </p:spPr>
        <p:txBody>
          <a:bodyPr/>
          <a:lstStyle/>
          <a:p>
            <a:pPr defTabSz="914400" latinLnBrk="0"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 ПОДЪЕЗДНЫХ  ПУТЕЙ 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2228" y="1718812"/>
            <a:ext cx="3938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Услуга 1 -  для проезда подвижного состава.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2228" y="2373112"/>
            <a:ext cx="3953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Услуга 2 -  для маневровых работ, погрузки выгрузки, а также для стоянки подвижного состава, непредусмотренной технологическими операциями перевозочного процесса.</a:t>
            </a:r>
          </a:p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altLang="ko-KR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altLang="ko-KR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520" y="4689140"/>
            <a:ext cx="4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В первом полугодии 2026 года услугами подъездных путей пользовались </a:t>
            </a:r>
            <a:r>
              <a:rPr lang="ru-RU" altLang="ko-KR" sz="1600" b="1" dirty="0">
                <a:latin typeface="Times New Roman" pitchFamily="18" charset="0"/>
                <a:cs typeface="Times New Roman" pitchFamily="18" charset="0"/>
              </a:rPr>
              <a:t>258 </a:t>
            </a: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потребителей.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01762" y="1628801"/>
            <a:ext cx="4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балансе филиалов Компании числится 166 подъездных путей на 53 станциях общей протяженностью 85,84 км.</a:t>
            </a:r>
          </a:p>
        </p:txBody>
      </p:sp>
      <p:graphicFrame>
        <p:nvGraphicFramePr>
          <p:cNvPr id="2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448870"/>
              </p:ext>
            </p:extLst>
          </p:nvPr>
        </p:nvGraphicFramePr>
        <p:xfrm>
          <a:off x="4892440" y="2483895"/>
          <a:ext cx="4762682" cy="2700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0" name="Line 809"/>
          <p:cNvSpPr>
            <a:spLocks noChangeShapeType="1"/>
          </p:cNvSpPr>
          <p:nvPr/>
        </p:nvSpPr>
        <p:spPr bwMode="auto">
          <a:xfrm>
            <a:off x="585591" y="837952"/>
            <a:ext cx="8813932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A540D55C-E548-75F5-1255-C0D6DEE4E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425" y="188640"/>
            <a:ext cx="855095" cy="96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1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1267916" y="238922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9" name="Text Placeholder 1"/>
          <p:cNvSpPr txBox="1">
            <a:spLocks/>
          </p:cNvSpPr>
          <p:nvPr/>
        </p:nvSpPr>
        <p:spPr>
          <a:xfrm>
            <a:off x="-717630" y="-23615"/>
            <a:ext cx="9901749" cy="757608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2400" dirty="0">
                <a:solidFill>
                  <a:srgbClr val="0070C0"/>
                </a:solidFill>
              </a:rPr>
              <a:t>      </a:t>
            </a: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ПОДЪЕЗДНЫХ ПУТЕЙ     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ПО ИТОГАМ 1 ПОЛУГОДИЯ 202</a:t>
            </a:r>
            <a:r>
              <a:rPr lang="en-US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(УСЛУГА 1) 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716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B906BE4-A637-4B3F-A5C4-AC6BAE918D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940761"/>
              </p:ext>
            </p:extLst>
          </p:nvPr>
        </p:nvGraphicFramePr>
        <p:xfrm>
          <a:off x="500875" y="733993"/>
          <a:ext cx="9127348" cy="5965149"/>
        </p:xfrm>
        <a:graphic>
          <a:graphicData uri="http://schemas.openxmlformats.org/drawingml/2006/table">
            <a:tbl>
              <a:tblPr/>
              <a:tblGrid>
                <a:gridCol w="473832">
                  <a:extLst>
                    <a:ext uri="{9D8B030D-6E8A-4147-A177-3AD203B41FA5}">
                      <a16:colId xmlns:a16="http://schemas.microsoft.com/office/drawing/2014/main" val="3898481290"/>
                    </a:ext>
                  </a:extLst>
                </a:gridCol>
                <a:gridCol w="3930326">
                  <a:extLst>
                    <a:ext uri="{9D8B030D-6E8A-4147-A177-3AD203B41FA5}">
                      <a16:colId xmlns:a16="http://schemas.microsoft.com/office/drawing/2014/main" val="3957103686"/>
                    </a:ext>
                  </a:extLst>
                </a:gridCol>
                <a:gridCol w="1008837">
                  <a:extLst>
                    <a:ext uri="{9D8B030D-6E8A-4147-A177-3AD203B41FA5}">
                      <a16:colId xmlns:a16="http://schemas.microsoft.com/office/drawing/2014/main" val="3367454325"/>
                    </a:ext>
                  </a:extLst>
                </a:gridCol>
                <a:gridCol w="1375687">
                  <a:extLst>
                    <a:ext uri="{9D8B030D-6E8A-4147-A177-3AD203B41FA5}">
                      <a16:colId xmlns:a16="http://schemas.microsoft.com/office/drawing/2014/main" val="2888704210"/>
                    </a:ext>
                  </a:extLst>
                </a:gridCol>
                <a:gridCol w="1421543">
                  <a:extLst>
                    <a:ext uri="{9D8B030D-6E8A-4147-A177-3AD203B41FA5}">
                      <a16:colId xmlns:a16="http://schemas.microsoft.com/office/drawing/2014/main" val="3854096008"/>
                    </a:ext>
                  </a:extLst>
                </a:gridCol>
                <a:gridCol w="917123">
                  <a:extLst>
                    <a:ext uri="{9D8B030D-6E8A-4147-A177-3AD203B41FA5}">
                      <a16:colId xmlns:a16="http://schemas.microsoft.com/office/drawing/2014/main" val="873367578"/>
                    </a:ext>
                  </a:extLst>
                </a:gridCol>
              </a:tblGrid>
              <a:tr h="5885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 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30282"/>
                  </a:ext>
                </a:extLst>
              </a:tr>
              <a:tr h="2700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</a:t>
                      </a: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21 902,93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1208654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5 787,05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2 718 25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6306264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2 718,25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839343"/>
                  </a:ext>
                </a:extLst>
              </a:tr>
              <a:tr h="206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77513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2915705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4 268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9221443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7 066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11 399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392098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3678498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905293"/>
                  </a:ext>
                </a:extLst>
              </a:tr>
              <a:tr h="180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5 193,14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4 878,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7894596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4696450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медицинские услуги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75970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периода, всего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2923861"/>
                  </a:ext>
                </a:extLst>
              </a:tr>
              <a:tr h="285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456,61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053764"/>
                  </a:ext>
                </a:extLst>
              </a:tr>
              <a:tr h="319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2 456,61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250469"/>
                  </a:ext>
                </a:extLst>
              </a:tr>
              <a:tr h="3089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359,53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3912090"/>
                  </a:ext>
                </a:extLst>
              </a:tr>
              <a:tr h="2420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1 849,34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718,58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794919"/>
                  </a:ext>
                </a:extLst>
              </a:tr>
              <a:tr h="2719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35 473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16 640,95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8015290"/>
                  </a:ext>
                </a:extLst>
              </a:tr>
              <a:tr h="4243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оказанных услуг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-км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48 259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72 805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3142545"/>
                  </a:ext>
                </a:extLst>
              </a:tr>
              <a:tr h="2800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01.01.2026 г - 31.03.2026 г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211,74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211,74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6555980"/>
                  </a:ext>
                </a:extLst>
              </a:tr>
              <a:tr h="17416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01.04.2026 г - 31.12.2026 г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243,29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243,29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46229"/>
                  </a:ext>
                </a:extLst>
              </a:tr>
              <a:tr h="2157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0066736"/>
                  </a:ext>
                </a:extLst>
              </a:tr>
              <a:tr h="205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290281"/>
                  </a:ext>
                </a:extLst>
              </a:tr>
            </a:tbl>
          </a:graphicData>
        </a:graphic>
      </p:graphicFrame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662F9800-30E6-4324-71A5-B76BA9F7F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440" y="53625"/>
            <a:ext cx="76508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73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24"/>
          <p:cNvSpPr>
            <a:spLocks noChangeArrowheads="1"/>
          </p:cNvSpPr>
          <p:nvPr/>
        </p:nvSpPr>
        <p:spPr bwMode="auto">
          <a:xfrm>
            <a:off x="1224312" y="174309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28679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0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1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2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3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4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5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6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7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8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9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0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1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2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3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4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5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6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7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8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9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0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1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2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3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4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5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6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7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8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9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0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1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2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3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4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5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6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7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8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9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0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1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2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3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4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5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6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7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8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9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0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1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2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3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4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5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6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7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8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9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0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1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2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3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4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5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6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7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8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9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0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1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2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3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4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5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6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7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8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9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0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1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2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3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4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5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6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7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8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9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0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1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2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3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4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5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6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7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8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9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0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1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2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3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4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5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6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7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8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9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0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1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2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3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4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5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6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7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8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9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0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1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2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3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4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5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6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7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8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9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0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1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2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3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4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5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6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7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8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9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0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1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2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3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4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5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6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7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8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9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0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1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2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3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4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5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6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7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8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9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0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1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2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3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4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5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6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7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8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9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0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1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2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3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4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5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6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7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8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9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0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1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2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3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4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5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6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7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8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9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0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1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2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3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4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5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6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7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8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9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0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1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2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3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4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5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6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7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8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9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0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1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2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3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4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5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6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7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8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9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0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1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2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3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4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5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6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7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8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9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0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1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2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3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4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5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6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7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8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9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0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1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2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3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4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5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6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7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8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9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0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1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2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3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4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5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6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7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8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9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0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1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2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3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4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5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6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7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8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9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0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1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2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3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4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5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6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7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8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9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0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1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2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3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4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5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6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7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8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9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0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1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2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3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4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5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6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7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8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9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0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1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2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3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4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5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6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7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8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9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0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1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2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3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4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5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6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7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8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9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0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1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2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3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4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5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6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7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8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9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0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1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2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3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4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5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6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7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8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9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0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1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2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3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4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5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6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7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8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9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0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1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2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3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4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5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6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7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8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9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0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1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2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3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4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5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6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7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8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9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0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1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2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3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4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5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6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7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8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9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0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1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2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3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4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5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6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7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8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9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0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1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2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3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4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5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6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7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8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9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0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1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2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3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4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5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6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7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8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9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0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1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2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3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4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5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6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7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8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9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0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1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2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3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4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5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6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7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8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9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0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1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2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3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4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5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6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7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8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9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0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1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2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3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4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5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6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7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8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9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0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1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2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3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4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5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6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7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8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9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0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1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2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3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4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5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6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7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8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9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0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1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2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3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4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5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6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7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8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9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0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1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2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3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4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5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6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7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8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9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0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1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2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3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4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5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6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7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8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9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0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1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2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3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4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5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6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7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8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9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0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1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2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3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4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5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6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7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8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9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0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1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2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3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4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5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6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7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8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9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0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1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2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3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4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5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6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7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8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9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0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1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2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3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4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5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6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7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8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9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0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1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2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3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4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5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6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7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8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9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0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1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2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3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4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5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6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7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8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9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0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1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2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3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4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5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6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7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8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9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0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1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2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3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4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5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6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7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8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9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0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1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2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3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4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5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6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7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8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9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0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1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2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3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4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5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6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7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8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9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0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1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2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3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4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5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6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7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8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9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0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1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2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3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4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5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6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7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8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9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0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1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2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3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4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5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6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7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8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9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0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1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2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3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4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5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6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7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8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9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0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1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2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3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4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5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6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7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8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9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0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1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2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3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4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5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6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7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8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9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0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1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2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3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4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5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6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7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8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9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0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1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2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3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4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5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6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7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8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9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0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1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2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3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4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5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6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7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8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9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0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1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2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3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4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5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6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7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9" name="Text Placeholder 1"/>
          <p:cNvSpPr txBox="1">
            <a:spLocks/>
          </p:cNvSpPr>
          <p:nvPr/>
        </p:nvSpPr>
        <p:spPr>
          <a:xfrm>
            <a:off x="0" y="14886"/>
            <a:ext cx="9081107" cy="823063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       </a:t>
            </a: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ПОДЪЕЗДНЫХ ПУТЕЙ</a:t>
            </a:r>
          </a:p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ПО ИТОГАМ 1 ПОЛУГОДИЯ 2026 ГОДА  (УСЛУГА 2) </a:t>
            </a:r>
            <a:endParaRPr lang="ko-KR" altLang="en-US" sz="17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716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718" name="Таблица 717">
            <a:extLst>
              <a:ext uri="{FF2B5EF4-FFF2-40B4-BE49-F238E27FC236}">
                <a16:creationId xmlns:a16="http://schemas.microsoft.com/office/drawing/2014/main" id="{D5B8A09A-35FB-45B8-B435-752A07901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318854"/>
              </p:ext>
            </p:extLst>
          </p:nvPr>
        </p:nvGraphicFramePr>
        <p:xfrm>
          <a:off x="506173" y="996530"/>
          <a:ext cx="9082341" cy="5718562"/>
        </p:xfrm>
        <a:graphic>
          <a:graphicData uri="http://schemas.openxmlformats.org/drawingml/2006/table">
            <a:tbl>
              <a:tblPr/>
              <a:tblGrid>
                <a:gridCol w="471495">
                  <a:extLst>
                    <a:ext uri="{9D8B030D-6E8A-4147-A177-3AD203B41FA5}">
                      <a16:colId xmlns:a16="http://schemas.microsoft.com/office/drawing/2014/main" val="3898481290"/>
                    </a:ext>
                  </a:extLst>
                </a:gridCol>
                <a:gridCol w="3910947">
                  <a:extLst>
                    <a:ext uri="{9D8B030D-6E8A-4147-A177-3AD203B41FA5}">
                      <a16:colId xmlns:a16="http://schemas.microsoft.com/office/drawing/2014/main" val="3957103686"/>
                    </a:ext>
                  </a:extLst>
                </a:gridCol>
                <a:gridCol w="1003862">
                  <a:extLst>
                    <a:ext uri="{9D8B030D-6E8A-4147-A177-3AD203B41FA5}">
                      <a16:colId xmlns:a16="http://schemas.microsoft.com/office/drawing/2014/main" val="3367454325"/>
                    </a:ext>
                  </a:extLst>
                </a:gridCol>
                <a:gridCol w="1368903">
                  <a:extLst>
                    <a:ext uri="{9D8B030D-6E8A-4147-A177-3AD203B41FA5}">
                      <a16:colId xmlns:a16="http://schemas.microsoft.com/office/drawing/2014/main" val="2888704210"/>
                    </a:ext>
                  </a:extLst>
                </a:gridCol>
                <a:gridCol w="1414533">
                  <a:extLst>
                    <a:ext uri="{9D8B030D-6E8A-4147-A177-3AD203B41FA5}">
                      <a16:colId xmlns:a16="http://schemas.microsoft.com/office/drawing/2014/main" val="3854096008"/>
                    </a:ext>
                  </a:extLst>
                </a:gridCol>
                <a:gridCol w="912601">
                  <a:extLst>
                    <a:ext uri="{9D8B030D-6E8A-4147-A177-3AD203B41FA5}">
                      <a16:colId xmlns:a16="http://schemas.microsoft.com/office/drawing/2014/main" val="873367578"/>
                    </a:ext>
                  </a:extLst>
                </a:gridCol>
              </a:tblGrid>
              <a:tr h="595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 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30282"/>
                  </a:ext>
                </a:extLst>
              </a:tr>
              <a:tr h="2734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   </a:t>
                      </a: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31 531,48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23 032,89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1208654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5 423,82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2 509,15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6306264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5 423,82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2 509,15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83934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7751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2915705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18 274,24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13 170,63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922144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15 753,65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10 522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392098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2 205,51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2 476,75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3678498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315,07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171,34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905293"/>
                  </a:ext>
                </a:extLst>
              </a:tr>
              <a:tr h="1828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7 789,82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7 317,90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7894596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4696450"/>
                  </a:ext>
                </a:extLst>
              </a:tr>
              <a:tr h="2873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медицинские услуги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75970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периода, всего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2923861"/>
                  </a:ext>
                </a:extLst>
              </a:tr>
              <a:tr h="3107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053764"/>
                  </a:ext>
                </a:extLst>
              </a:tr>
              <a:tr h="264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250469"/>
                  </a:ext>
                </a:extLst>
              </a:tr>
              <a:tr h="3390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34 115,80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25 300,52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3912090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3 743,66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6 396,25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794919"/>
                  </a:ext>
                </a:extLst>
              </a:tr>
              <a:tr h="2639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37 859,46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31 696,77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8015290"/>
                  </a:ext>
                </a:extLst>
              </a:tr>
              <a:tr h="3527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оказанных услуг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-час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511 017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433 485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3142545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01.01.2026 г - 31.03.2026 г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70,67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70,67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6555980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01.04.2026 г - 31.12.2026 г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75,39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75,39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46229"/>
                  </a:ext>
                </a:extLst>
              </a:tr>
              <a:tr h="218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0066736"/>
                  </a:ext>
                </a:extLst>
              </a:tr>
              <a:tr h="2083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290281"/>
                  </a:ext>
                </a:extLst>
              </a:tr>
            </a:tbl>
          </a:graphicData>
        </a:graphic>
      </p:graphicFrame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AAF46122-BFA9-0D6F-7A87-EE6986697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435" y="8621"/>
            <a:ext cx="76508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42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585590" y="135014"/>
            <a:ext cx="8327850" cy="908721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ИНВЕСТИЦИОННОЙ ПРОГРАММЫ 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УСЛУГИ ПОДЪЕЗДНЫХ ПУТЕЙ ПО ИТОГАМ 1 ПОЛУГОДИЯ 2026 ГОДА</a:t>
            </a:r>
            <a:r>
              <a:rPr lang="ru-RU" altLang="ko-KR" sz="17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7" name="Line 809"/>
          <p:cNvSpPr>
            <a:spLocks noChangeShapeType="1"/>
          </p:cNvSpPr>
          <p:nvPr/>
        </p:nvSpPr>
        <p:spPr bwMode="auto">
          <a:xfrm>
            <a:off x="585590" y="953725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CF5B1C6B-CA2B-C679-6C42-65111182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323" y="98631"/>
            <a:ext cx="784197" cy="73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A8311B6-0B7D-82B5-3E13-E44A8D221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529881"/>
              </p:ext>
            </p:extLst>
          </p:nvPr>
        </p:nvGraphicFramePr>
        <p:xfrm>
          <a:off x="681038" y="1493789"/>
          <a:ext cx="9022035" cy="3301676"/>
        </p:xfrm>
        <a:graphic>
          <a:graphicData uri="http://schemas.openxmlformats.org/drawingml/2006/table">
            <a:tbl>
              <a:tblPr/>
              <a:tblGrid>
                <a:gridCol w="361963">
                  <a:extLst>
                    <a:ext uri="{9D8B030D-6E8A-4147-A177-3AD203B41FA5}">
                      <a16:colId xmlns:a16="http://schemas.microsoft.com/office/drawing/2014/main" val="3185695926"/>
                    </a:ext>
                  </a:extLst>
                </a:gridCol>
                <a:gridCol w="2205245">
                  <a:extLst>
                    <a:ext uri="{9D8B030D-6E8A-4147-A177-3AD203B41FA5}">
                      <a16:colId xmlns:a16="http://schemas.microsoft.com/office/drawing/2014/main" val="2507305395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853910660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3584064929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145335808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931150635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0401752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89480866"/>
                    </a:ext>
                  </a:extLst>
                </a:gridCol>
                <a:gridCol w="1909322">
                  <a:extLst>
                    <a:ext uri="{9D8B030D-6E8A-4147-A177-3AD203B41FA5}">
                      <a16:colId xmlns:a16="http://schemas.microsoft.com/office/drawing/2014/main" val="1686776186"/>
                    </a:ext>
                  </a:extLst>
                </a:gridCol>
              </a:tblGrid>
              <a:tr h="43080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Утвержденный       план на 2026 год</a:t>
                      </a:r>
                    </a:p>
                  </a:txBody>
                  <a:tcPr marL="4620" marR="4620" marT="4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4620" marR="4620" marT="4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220113"/>
                  </a:ext>
                </a:extLst>
              </a:tr>
              <a:tr h="2551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 комплекс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 комплекс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585901"/>
                  </a:ext>
                </a:extLst>
              </a:tr>
              <a:tr h="440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328963"/>
                  </a:ext>
                </a:extLst>
              </a:tr>
              <a:tr h="813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на услуги ПП АО «НК «ҚТЖ», в том числе: </a:t>
                      </a:r>
                    </a:p>
                    <a:p>
                      <a:pPr algn="l" rtl="0" fontAlgn="ctr"/>
                      <a:endParaRPr lang="ru-RU" sz="1200" b="1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606992"/>
                  </a:ext>
                </a:extLst>
              </a:tr>
              <a:tr h="1361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комплекса стрелочного перевода с железобетонными брусьями </a:t>
                      </a:r>
                      <a:r>
                        <a:rPr lang="ru-RU" sz="1200" b="0" i="1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(подъездной</a:t>
                      </a:r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путь 61, стрелочный перевод №225 ст. </a:t>
                      </a:r>
                      <a:r>
                        <a:rPr lang="ru-RU" sz="1200" b="0" i="1" u="none" strike="noStrike" baseline="0" dirty="0" err="1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Турксиб</a:t>
                      </a:r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Поставка  комплекса стрелочного перевода с ж/б брусьями ожидается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втором полугодии 2026 года от 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«ПРОММАШ.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KZ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20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722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4251" y="2974975"/>
            <a:ext cx="9906000" cy="90805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ru-RU" altLang="ko-KR" sz="1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 latinLnBrk="0">
              <a:buNone/>
              <a:defRPr/>
            </a:pPr>
            <a:r>
              <a:rPr lang="ru-RU" altLang="ko-K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 ПЕРЕДАЧЕ ЭЛЕКТРИЧЕСКОЙ ЭНЕРГИИ</a:t>
            </a:r>
            <a:endParaRPr lang="ko-KR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24" descr="LogotipKTZH2.png">
            <a:extLst>
              <a:ext uri="{FF2B5EF4-FFF2-40B4-BE49-F238E27FC236}">
                <a16:creationId xmlns:a16="http://schemas.microsoft.com/office/drawing/2014/main" id="{229EC61D-CC10-CA8F-4AA1-8A8B6A8407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86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9906000" cy="90805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ru-RU" altLang="ko-KR" sz="1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 latinLnBrk="0">
              <a:buNone/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 ПЕРЕДАЧЕ ЭЛЕКТРИЧЕСКОЙ ЭНЕРГИИ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6175" y="1538790"/>
            <a:ext cx="40736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В состав Компании входит 12 отделений магистральной сети, оказывающие у</a:t>
            </a:r>
            <a:r>
              <a:rPr lang="ru-RU" altLang="ko-KR" b="1" dirty="0">
                <a:solidFill>
                  <a:srgbClr val="5A5A5A"/>
                </a:solidFill>
                <a:latin typeface="Times New Roman" pitchFamily="18" charset="0"/>
                <a:cs typeface="Times New Roman" pitchFamily="18" charset="0"/>
              </a:rPr>
              <a:t>сл</a:t>
            </a: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уги по передаче электрической энергии.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6175" y="3113965"/>
            <a:ext cx="3254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Компания имеет электросетевые объекты: 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линий электропередачи 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– 12 314,8 км,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установленная мощность ТП, КТП – 1 164,6 (</a:t>
            </a:r>
            <a:r>
              <a:rPr lang="ru-RU" altLang="ko-KR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тыс.кВт</a:t>
            </a: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810411" y="1538789"/>
            <a:ext cx="366220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первом полугодии 2026 года услугами по передаче электрической энергии пользовались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потребителей.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358046" y="3113965"/>
            <a:ext cx="4287282" cy="231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распределительных устройств, трансформаторных подстанций (ТП) и комплектных трансформаторных подстанций (КТП) – 7 031 единиц. Из них 2 449 распределительных устройств и 4 582 ТП и КТП.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Line 809"/>
          <p:cNvSpPr>
            <a:spLocks noChangeShapeType="1"/>
          </p:cNvSpPr>
          <p:nvPr/>
        </p:nvSpPr>
        <p:spPr bwMode="auto">
          <a:xfrm>
            <a:off x="786175" y="837952"/>
            <a:ext cx="8757334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00C9EA55-5848-BE4D-D7A2-AB8A22AB8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5" y="8620"/>
            <a:ext cx="686884" cy="75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148199"/>
      </p:ext>
    </p:extLst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43803</TotalTime>
  <Words>1851</Words>
  <Application>Microsoft Office PowerPoint</Application>
  <PresentationFormat>Лист A4 (210x297 мм)</PresentationFormat>
  <Paragraphs>580</Paragraphs>
  <Slides>14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Section Break Slide Master</vt:lpstr>
      <vt:lpstr>Contents Slide Master</vt:lpstr>
      <vt:lpstr>1_Section Break Slide Master</vt:lpstr>
      <vt:lpstr>1_Contents Slide Master</vt:lpstr>
      <vt:lpstr>1_Тема Office</vt:lpstr>
      <vt:lpstr>АО «НК «Қазақстан темір жолы»    ИТОГИ ДЕЯТЕЛЬНОСТИ ЗА 1 ПОЛУГОДИЕ  2026 ГОДА  И ОСНОВНЫЕ ЗАДАЧИ  ПО УСЛУГАМ ПРЕДОСТАВЛЕНИЯ ПОДЪЕЗДНЫХ ПУТЕЙ  И ПЕРЕДАЧЕ ЭЛЕКТРИЧЕСКОЙ ЭНЕРГИИ        г.Астана 29.07.2026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ДЕЯТЕЛЬНОСТИ  АО «НК «ЌАЗАЌСТАН ТЕМIР ЖОЛЫ»  ЗА 2007 ГОД ПО ПРЕДОСТАВЛЕНИЮ РЕГУЛИРУЕМЫХ УСЛУГ</dc:title>
  <dc:creator>1</dc:creator>
  <cp:lastModifiedBy>Анар A Есжанова</cp:lastModifiedBy>
  <cp:revision>2958</cp:revision>
  <cp:lastPrinted>2024-07-17T09:57:55Z</cp:lastPrinted>
  <dcterms:created xsi:type="dcterms:W3CDTF">2008-04-18T14:55:38Z</dcterms:created>
  <dcterms:modified xsi:type="dcterms:W3CDTF">2026-07-22T13:10:36Z</dcterms:modified>
</cp:coreProperties>
</file>