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6" r:id="rId2"/>
    <p:sldMasterId id="2147483693" r:id="rId3"/>
    <p:sldMasterId id="2147483695" r:id="rId4"/>
    <p:sldMasterId id="2147483711" r:id="rId5"/>
  </p:sldMasterIdLst>
  <p:notesMasterIdLst>
    <p:notesMasterId r:id="rId20"/>
  </p:notesMasterIdLst>
  <p:sldIdLst>
    <p:sldId id="733" r:id="rId6"/>
    <p:sldId id="706" r:id="rId7"/>
    <p:sldId id="734" r:id="rId8"/>
    <p:sldId id="689" r:id="rId9"/>
    <p:sldId id="640" r:id="rId10"/>
    <p:sldId id="641" r:id="rId11"/>
    <p:sldId id="736" r:id="rId12"/>
    <p:sldId id="696" r:id="rId13"/>
    <p:sldId id="735" r:id="rId14"/>
    <p:sldId id="642" r:id="rId15"/>
    <p:sldId id="646" r:id="rId16"/>
    <p:sldId id="661" r:id="rId17"/>
    <p:sldId id="737" r:id="rId18"/>
    <p:sldId id="710" r:id="rId19"/>
  </p:sldIdLst>
  <p:sldSz cx="9906000" cy="6858000" type="A4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0070C0"/>
    <a:srgbClr val="B1D5F5"/>
    <a:srgbClr val="FFFFFF"/>
    <a:srgbClr val="99CC00"/>
    <a:srgbClr val="B2B2B2"/>
    <a:srgbClr val="FFCC00"/>
    <a:srgbClr val="CCCC00"/>
    <a:srgbClr val="18B80C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—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Темный стиль 1 —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Темный стиль 1 —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—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Темный стиль 1 —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293" autoAdjust="0"/>
    <p:restoredTop sz="98369" autoAdjust="0"/>
  </p:normalViewPr>
  <p:slideViewPr>
    <p:cSldViewPr>
      <p:cViewPr varScale="1">
        <p:scale>
          <a:sx n="110" d="100"/>
          <a:sy n="110" d="100"/>
        </p:scale>
        <p:origin x="1686" y="78"/>
      </p:cViewPr>
      <p:guideLst>
        <p:guide orient="horz" pos="2160"/>
        <p:guide pos="3840"/>
        <p:guide pos="3120"/>
      </p:guideLst>
    </p:cSldViewPr>
  </p:slideViewPr>
  <p:outlineViewPr>
    <p:cViewPr>
      <p:scale>
        <a:sx n="33" d="100"/>
        <a:sy n="33" d="100"/>
      </p:scale>
      <p:origin x="0" y="504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2184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43003416982281E-2"/>
          <c:y val="0.13164912478210747"/>
          <c:w val="0.91375700450529984"/>
          <c:h val="0.6239157219256088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 железобетонных шпалах, км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952-4D88-A7C4-2B490557AFC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22,4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52-4D88-A7C4-2B490557AFC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600" dirty="0">
                        <a:latin typeface="Arial" pitchFamily="34" charset="0"/>
                        <a:cs typeface="Arial" pitchFamily="34" charset="0"/>
                      </a:rPr>
                      <a:t>76,7</a:t>
                    </a:r>
                    <a:endParaRPr lang="en-US" dirty="0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52-4D88-A7C4-2B490557AF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на железобетонных шпалах, км </c:v>
                </c:pt>
                <c:pt idx="1">
                  <c:v>на деревянных шпалах, км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52-4D88-A7C4-2B490557AFC5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на деревянных шпалах, км </c:v>
                </c:pt>
              </c:strCache>
            </c:strRef>
          </c:tx>
          <c:spPr>
            <a:solidFill>
              <a:srgbClr val="B1D5F5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>
                        <a:solidFill>
                          <a:schemeClr val="bg1"/>
                        </a:solidFill>
                      </a:rPr>
                      <a:t>63,9</a:t>
                    </a:r>
                    <a:endParaRPr lang="en-US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9A-4B3E-9321-EB9916DA3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bg1"/>
                    </a:solidFill>
                    <a:latin typeface="Arial" pitchFamily="34" charset="0"/>
                    <a:ea typeface="+mn-ea"/>
                    <a:cs typeface="Arial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Лист1!$B$3</c:f>
              <c:numCache>
                <c:formatCode>General</c:formatCode>
                <c:ptCount val="1"/>
                <c:pt idx="0">
                  <c:v>76.7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952-4D88-A7C4-2B490557AFC5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45498752"/>
        <c:axId val="45500288"/>
      </c:barChart>
      <c:catAx>
        <c:axId val="454987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5500288"/>
        <c:crosses val="autoZero"/>
        <c:auto val="1"/>
        <c:lblAlgn val="ctr"/>
        <c:lblOffset val="100"/>
        <c:noMultiLvlLbl val="0"/>
      </c:catAx>
      <c:valAx>
        <c:axId val="455002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5498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2114665644273542"/>
          <c:y val="0.65017022189024243"/>
          <c:w val="0.71004194695341816"/>
          <c:h val="0.213437474887040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1"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0.36935</cdr:x>
      <cdr:y>0.45316</cdr:y>
    </cdr:from>
    <cdr:to>
      <cdr:x>0.514</cdr:x>
      <cdr:y>0.50875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3869699" y="3116258"/>
          <a:ext cx="1515543" cy="3823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104287" tIns="52144" rIns="104287" bIns="52144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indent="409183" algn="ctr"/>
          <a:endParaRPr lang="ru-RU" dirty="0">
            <a:solidFill>
              <a:srgbClr val="000000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3"/>
            <a:ext cx="2946247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27" y="3"/>
            <a:ext cx="2946246" cy="49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9613" y="744538"/>
            <a:ext cx="5380037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287" y="4714954"/>
            <a:ext cx="5439102" cy="4467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428310"/>
            <a:ext cx="2946247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27" y="9428310"/>
            <a:ext cx="2946246" cy="496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FC28381-0009-4736-8C0C-BCAFB8B7C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6305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79488" y="1241425"/>
            <a:ext cx="48387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448EFA-47DC-4E98-965E-B1764BF6721D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690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217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FC28381-0009-4736-8C0C-BCAFB8B7C46B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94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9613" y="744538"/>
            <a:ext cx="5380037" cy="3724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94577-418C-4255-A98B-1A1B9CDA61B3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6863" cy="3722687"/>
          </a:xfrm>
          <a:ln/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>
              <a:latin typeface="Arial" pitchFamily="34" charset="0"/>
            </a:endParaRPr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38418" indent="-284007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36028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590439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44850" indent="-227206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499261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53672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08083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62494" indent="-227206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3C341B-53A8-441A-9C12-B98EFCBE94F5}" type="slidenum">
              <a:rPr lang="ru-RU" sz="1200"/>
              <a:pPr eaLnBrk="1" hangingPunct="1"/>
              <a:t>12</a:t>
            </a:fld>
            <a:endParaRPr 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838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8436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6164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76621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45509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hapes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681978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9223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 userDrawn="1"/>
        </p:nvSpPr>
        <p:spPr>
          <a:xfrm>
            <a:off x="2729753" y="692696"/>
            <a:ext cx="4446494" cy="5472608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729753" y="2822457"/>
            <a:ext cx="4446494" cy="76808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729593" y="3621024"/>
            <a:ext cx="4446494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344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2303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81038" y="6356405"/>
            <a:ext cx="2228850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281371" y="6356405"/>
            <a:ext cx="3343275" cy="365125"/>
          </a:xfrm>
          <a:prstGeom prst="rect">
            <a:avLst/>
          </a:prstGeom>
        </p:spPr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96113" y="6356405"/>
            <a:ext cx="2228850" cy="365125"/>
          </a:xfrm>
          <a:prstGeom prst="rect">
            <a:avLst/>
          </a:prstGeom>
        </p:spPr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81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19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524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016896" y="2948952"/>
            <a:ext cx="5889104" cy="76808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016896" y="3717037"/>
            <a:ext cx="5889104" cy="384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838269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27251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6121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74219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935575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4665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551267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931254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5563213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 flipH="1">
            <a:off x="5265037" y="1508788"/>
            <a:ext cx="4640965" cy="3840427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5777098" y="0"/>
            <a:ext cx="36168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0585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flipH="1">
            <a:off x="2" y="0"/>
            <a:ext cx="3470835" cy="6858000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</p:spTree>
    <p:extLst>
      <p:ext uri="{BB962C8B-B14F-4D97-AF65-F5344CB8AC3E}">
        <p14:creationId xmlns:p14="http://schemas.microsoft.com/office/powerpoint/2010/main" val="498499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30135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02700" y="1796819"/>
            <a:ext cx="3303300" cy="278430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84813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79636" y="32234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178622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 flipH="1">
            <a:off x="6575333" y="303108"/>
            <a:ext cx="3120000" cy="623254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2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79636" y="2421000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3379636" y="4519655"/>
            <a:ext cx="3120000" cy="201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87506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flipH="1">
            <a:off x="0" y="0"/>
            <a:ext cx="9906000" cy="6858000"/>
          </a:xfrm>
          <a:custGeom>
            <a:avLst/>
            <a:gdLst/>
            <a:ahLst/>
            <a:cxnLst/>
            <a:rect l="l" t="t" r="r" b="b"/>
            <a:pathLst>
              <a:path w="9153539" h="5143500">
                <a:moveTo>
                  <a:pt x="8820472" y="267494"/>
                </a:moveTo>
                <a:lnTo>
                  <a:pt x="8820472" y="4948014"/>
                </a:lnTo>
                <a:lnTo>
                  <a:pt x="5553076" y="4948014"/>
                </a:lnTo>
                <a:lnTo>
                  <a:pt x="5553076" y="267494"/>
                </a:lnTo>
                <a:close/>
                <a:moveTo>
                  <a:pt x="9153539" y="0"/>
                </a:moveTo>
                <a:lnTo>
                  <a:pt x="0" y="0"/>
                </a:lnTo>
                <a:lnTo>
                  <a:pt x="0" y="5143500"/>
                </a:lnTo>
                <a:lnTo>
                  <a:pt x="9153539" y="5143500"/>
                </a:lnTo>
                <a:close/>
              </a:path>
            </a:pathLst>
          </a:cu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290479" y="356659"/>
            <a:ext cx="3568621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7917511" y="2468893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6221100" y="4581128"/>
            <a:ext cx="3334413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4290477" y="2468895"/>
            <a:ext cx="1872208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7" hasCustomPrompt="1"/>
          </p:nvPr>
        </p:nvSpPr>
        <p:spPr>
          <a:xfrm>
            <a:off x="6221098" y="2468132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8" hasCustomPrompt="1"/>
          </p:nvPr>
        </p:nvSpPr>
        <p:spPr>
          <a:xfrm>
            <a:off x="7917511" y="356659"/>
            <a:ext cx="1638000" cy="201622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591555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123479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20104512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83511" y="1508786"/>
            <a:ext cx="3087327" cy="4865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7" name="Rounded Rectangle 16"/>
          <p:cNvSpPr/>
          <p:nvPr userDrawn="1"/>
        </p:nvSpPr>
        <p:spPr>
          <a:xfrm>
            <a:off x="576262" y="1796670"/>
            <a:ext cx="117563" cy="4320631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white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745907" y="1713728"/>
            <a:ext cx="669775" cy="544192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9923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267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196704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5" y="1709767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5" y="4589522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5952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00972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3" y="365129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22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42557508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267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9664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436734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4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4" y="987451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4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0657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6262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9008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64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925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95300" y="274658"/>
            <a:ext cx="89154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D1F56F-C712-4B28-9A2C-A96C353C48B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03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64638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932726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6" name="Rectangle 5"/>
          <p:cNvSpPr/>
          <p:nvPr userDrawn="1"/>
        </p:nvSpPr>
        <p:spPr>
          <a:xfrm flipH="1">
            <a:off x="0" y="4965176"/>
            <a:ext cx="9906000" cy="1892829"/>
          </a:xfrm>
          <a:prstGeom prst="rect">
            <a:avLst/>
          </a:prstGeom>
          <a:solidFill>
            <a:schemeClr val="accent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12229" y="4053453"/>
            <a:ext cx="1481546" cy="1823441"/>
          </a:xfrm>
          <a:prstGeom prst="ellipse">
            <a:avLst/>
          </a:pr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11708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01967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572749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643531" y="1988840"/>
            <a:ext cx="2758747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0284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8" name="Rectangle 7"/>
          <p:cNvSpPr/>
          <p:nvPr userDrawn="1"/>
        </p:nvSpPr>
        <p:spPr>
          <a:xfrm flipH="1">
            <a:off x="0" y="3072344"/>
            <a:ext cx="9906000" cy="1892829"/>
          </a:xfrm>
          <a:prstGeom prst="rect">
            <a:avLst/>
          </a:prstGeom>
          <a:solidFill>
            <a:schemeClr val="accent3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67"/>
          </a:p>
        </p:txBody>
      </p:sp>
      <p:pic>
        <p:nvPicPr>
          <p:cNvPr id="10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787" y="2030429"/>
            <a:ext cx="3042338" cy="453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68490" y="2214627"/>
            <a:ext cx="1754577" cy="33357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3097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41284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421055" y="2372882"/>
            <a:ext cx="3467133" cy="321400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982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Basic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42179"/>
            <a:ext cx="9906000" cy="7680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8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010263"/>
            <a:ext cx="9906000" cy="384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67" b="0" baseline="0"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72755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4749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8370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737" r:id="rId16"/>
    <p:sldLayoutId id="2147483738" r:id="rId17"/>
    <p:sldLayoutId id="2147483739" r:id="rId18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952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07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</p:sldLayoutIdLst>
  <p:txStyles>
    <p:titleStyle>
      <a:lvl1pPr algn="ctr" defTabSz="1219170" rtl="0" eaLnBrk="1" latinLnBrk="1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1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1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1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1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1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1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6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6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71" y="635640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40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9B229C6-4CB7-4715-9D33-C1CA5325DEB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5754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465" y="233645"/>
            <a:ext cx="9586065" cy="6331630"/>
          </a:xfrm>
        </p:spPr>
        <p:txBody>
          <a:bodyPr anchor="ctr">
            <a:normAutofit/>
          </a:bodyPr>
          <a:lstStyle/>
          <a:p>
            <a:pPr defTabSz="914400" latinLnBrk="0">
              <a:lnSpc>
                <a:spcPct val="90000"/>
              </a:lnSpc>
            </a:pP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АО «НК «</a:t>
            </a:r>
            <a:r>
              <a:rPr lang="kk-KZ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 темір жолы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ИТОГИ ДЕЯТЕЛЬНОСТИ ЗА 2023 ГОД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ОСНОВНЫЕ ЗАДАЧИ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УСЛУГАМ ПРЕДОСТАВЛЕНИЯ ПОДЪЕЗДНЫХ ПУТЕЙ </a:t>
            </a:r>
            <a:b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 ПЕРЕДАЧЕ ЭЛЕКТРИЧЕСКОЙ ЭНЕРГИИ</a:t>
            </a: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2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г.Астана</a:t>
            </a:r>
            <a:b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24.04.2024</a:t>
            </a:r>
          </a:p>
        </p:txBody>
      </p:sp>
      <p:sp>
        <p:nvSpPr>
          <p:cNvPr id="4" name="Номер слайда 2"/>
          <p:cNvSpPr txBox="1">
            <a:spLocks/>
          </p:cNvSpPr>
          <p:nvPr/>
        </p:nvSpPr>
        <p:spPr>
          <a:xfrm>
            <a:off x="9271003" y="6483412"/>
            <a:ext cx="631323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3" descr="D:\For prezentations\kz_icons\Map1 copy.png"/>
          <p:cNvPicPr>
            <a:picLocks noChangeAspect="1" noChangeArrowheads="1"/>
          </p:cNvPicPr>
          <p:nvPr/>
        </p:nvPicPr>
        <p:blipFill rotWithShape="1">
          <a:blip r:embed="rId3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</a:extLst>
          </a:blip>
          <a:srcRect l="2679" r="3432"/>
          <a:stretch/>
        </p:blipFill>
        <p:spPr bwMode="auto">
          <a:xfrm>
            <a:off x="5492448" y="4753393"/>
            <a:ext cx="4320480" cy="211102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43210" y="3293985"/>
            <a:ext cx="2327517" cy="279050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EEECE1"/>
            </a:outerShdw>
            <a:softEdge rad="635000"/>
          </a:effectLst>
          <a:scene3d>
            <a:camera prst="obliqueTopRight"/>
            <a:lightRig rig="threePt" dir="t"/>
          </a:scene3d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C891FC0-2AE3-474A-AF3D-441565B61342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0198" y="9503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213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24"/>
          <p:cNvSpPr>
            <a:spLocks noChangeArrowheads="1"/>
          </p:cNvSpPr>
          <p:nvPr/>
        </p:nvSpPr>
        <p:spPr bwMode="auto">
          <a:xfrm>
            <a:off x="1238250" y="13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>
              <a:solidFill>
                <a:srgbClr val="000000"/>
              </a:solidFill>
            </a:endParaRPr>
          </a:p>
        </p:txBody>
      </p:sp>
      <p:sp>
        <p:nvSpPr>
          <p:cNvPr id="33800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1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2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3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4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5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6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7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8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09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0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1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2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3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4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5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6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7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8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19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0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1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2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3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4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5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6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7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8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29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0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1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2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3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4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5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6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7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8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39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0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1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2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3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4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5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6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7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8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49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0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1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2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3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4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5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6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7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8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59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0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1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2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3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4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5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6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7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8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69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0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1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2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3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4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5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6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7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8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79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0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1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2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3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4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5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6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7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8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89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0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1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2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3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4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5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6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7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8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899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0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1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2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3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4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5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6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7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8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09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0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1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2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3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4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5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6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7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8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19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0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1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2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3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4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5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6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7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8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29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0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1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2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3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4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5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6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7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8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39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0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1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2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3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4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5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6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7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8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49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0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1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2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3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4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5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6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7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8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59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0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1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2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3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4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5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6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7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8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69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0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1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2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3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4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5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6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7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8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79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0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1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2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3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4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5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6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7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8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89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0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1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2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3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4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5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6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7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8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3999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0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1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2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3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4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5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6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7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8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09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0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1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2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3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4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5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6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7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8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19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0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1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2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3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4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5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6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7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8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29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0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1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2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3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4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5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6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7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8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39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0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1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2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3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4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5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6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7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8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49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0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1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2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3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4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5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6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7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8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59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0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1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2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3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4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5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6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7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8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69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0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1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2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3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4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5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6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7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8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79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0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1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2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3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4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5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6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7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8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89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0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1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2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3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4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5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6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7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8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099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0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1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2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3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4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5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6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7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8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09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0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1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2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3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4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5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6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7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8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19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0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1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2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3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4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5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6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7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8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29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0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1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2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3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4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5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6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7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8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39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0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1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2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3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4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5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6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7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8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49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0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1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2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3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4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5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6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7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8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59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0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1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2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3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4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5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6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7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8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69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0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1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2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3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4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5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6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7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8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79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0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1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2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3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4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5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6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7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8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89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0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1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2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3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4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5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6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7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8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199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0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1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2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3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4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5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6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7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8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09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0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1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2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3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4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5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6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7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8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19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0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1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2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3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4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5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6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7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8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29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0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1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2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3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4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5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6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7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8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39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0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1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2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3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4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5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6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7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8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49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0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1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2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3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4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5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6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7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8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59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0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1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2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3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4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5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6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7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8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69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0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1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2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3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4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5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6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7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8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79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0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1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2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3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4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5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6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7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8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89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0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1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2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3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4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5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6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7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8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299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0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1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0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1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2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3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4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5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0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1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6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2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3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4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5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6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7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8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79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0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1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3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5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6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7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89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0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1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2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3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4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5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6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7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8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39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0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2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3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4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5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6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7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8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09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0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1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2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3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4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5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7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19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0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1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2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3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4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5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6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7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8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29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0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1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2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3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4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5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6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7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8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39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0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1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2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3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4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5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6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7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8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49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0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1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2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3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4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5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6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7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8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59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0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1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2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3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4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5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6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7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8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69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0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1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2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3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4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5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6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7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8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79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0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1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2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3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4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5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6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7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8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89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0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1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3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4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6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7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8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49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0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1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3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4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5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7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34508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>
              <a:solidFill>
                <a:srgbClr val="000000"/>
              </a:solidFill>
            </a:endParaRPr>
          </a:p>
        </p:txBody>
      </p:sp>
      <p:sp>
        <p:nvSpPr>
          <p:cNvPr id="718" name="Text Placeholder 1"/>
          <p:cNvSpPr txBox="1">
            <a:spLocks/>
          </p:cNvSpPr>
          <p:nvPr/>
        </p:nvSpPr>
        <p:spPr>
          <a:xfrm>
            <a:off x="-4249" y="0"/>
            <a:ext cx="8957920" cy="86311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ОБ ИСПОЛНЕНИИ ТАРИФНОЙ СМЕТЫ НА УСЛУГИ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 ПЕРЕДАЧЕ ЭЛЕКТРИЧЕСКОЙ ЭНЕРГИИ  ПО ИТОГАМ 2023 ГОДА</a:t>
            </a:r>
          </a:p>
        </p:txBody>
      </p:sp>
      <p:sp>
        <p:nvSpPr>
          <p:cNvPr id="72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717" name="Line 809"/>
          <p:cNvSpPr>
            <a:spLocks noChangeShapeType="1"/>
          </p:cNvSpPr>
          <p:nvPr/>
        </p:nvSpPr>
        <p:spPr bwMode="auto">
          <a:xfrm>
            <a:off x="585590" y="837952"/>
            <a:ext cx="9047930" cy="2515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3D268E06-BCFF-4792-A925-D237B2840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8763522"/>
              </p:ext>
            </p:extLst>
          </p:nvPr>
        </p:nvGraphicFramePr>
        <p:xfrm>
          <a:off x="585589" y="882160"/>
          <a:ext cx="9047930" cy="5636243"/>
        </p:xfrm>
        <a:graphic>
          <a:graphicData uri="http://schemas.openxmlformats.org/drawingml/2006/table">
            <a:tbl>
              <a:tblPr/>
              <a:tblGrid>
                <a:gridCol w="579067">
                  <a:extLst>
                    <a:ext uri="{9D8B030D-6E8A-4147-A177-3AD203B41FA5}">
                      <a16:colId xmlns:a16="http://schemas.microsoft.com/office/drawing/2014/main" val="3387962384"/>
                    </a:ext>
                  </a:extLst>
                </a:gridCol>
                <a:gridCol w="4332258">
                  <a:extLst>
                    <a:ext uri="{9D8B030D-6E8A-4147-A177-3AD203B41FA5}">
                      <a16:colId xmlns:a16="http://schemas.microsoft.com/office/drawing/2014/main" val="1737222226"/>
                    </a:ext>
                  </a:extLst>
                </a:gridCol>
                <a:gridCol w="909144">
                  <a:extLst>
                    <a:ext uri="{9D8B030D-6E8A-4147-A177-3AD203B41FA5}">
                      <a16:colId xmlns:a16="http://schemas.microsoft.com/office/drawing/2014/main" val="2357213064"/>
                    </a:ext>
                  </a:extLst>
                </a:gridCol>
                <a:gridCol w="1227345">
                  <a:extLst>
                    <a:ext uri="{9D8B030D-6E8A-4147-A177-3AD203B41FA5}">
                      <a16:colId xmlns:a16="http://schemas.microsoft.com/office/drawing/2014/main" val="3842841320"/>
                    </a:ext>
                  </a:extLst>
                </a:gridCol>
                <a:gridCol w="1136430">
                  <a:extLst>
                    <a:ext uri="{9D8B030D-6E8A-4147-A177-3AD203B41FA5}">
                      <a16:colId xmlns:a16="http://schemas.microsoft.com/office/drawing/2014/main" val="2143852515"/>
                    </a:ext>
                  </a:extLst>
                </a:gridCol>
                <a:gridCol w="863686">
                  <a:extLst>
                    <a:ext uri="{9D8B030D-6E8A-4147-A177-3AD203B41FA5}">
                      <a16:colId xmlns:a16="http://schemas.microsoft.com/office/drawing/2014/main" val="2877729503"/>
                    </a:ext>
                  </a:extLst>
                </a:gridCol>
              </a:tblGrid>
              <a:tr h="4766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показателей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Исполнение, </a:t>
                      </a:r>
                    </a:p>
                    <a:p>
                      <a:pPr algn="ctr" fontAlgn="ctr"/>
                      <a:r>
                        <a:rPr lang="ru-RU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799491"/>
                  </a:ext>
                </a:extLst>
              </a:tr>
              <a:tr h="32815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производство товаров и предоставление услуг,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2 476 826,79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3 492 753,68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25324249"/>
                  </a:ext>
                </a:extLst>
              </a:tr>
              <a:tr h="3068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Материальные затраты,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1 871 743,20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2 523 508,50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0713508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материалы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21 825,70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25 124,63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5085553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15 149,88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15 337,46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510939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1 834 767,62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2 483 046,41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135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60907385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Затраты на оплату труда , всего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565 712,33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906 731,09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160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1134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507 137,90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802 705,83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1636181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социальный налог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43 360,29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79 944,08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184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60389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15 214,14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24 081,17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8000021"/>
                  </a:ext>
                </a:extLst>
              </a:tr>
              <a:tr h="19672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37 392,00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60 199,69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161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4138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сторонних организаций, в том числе: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1 979,26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2 314,41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7989491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4.1.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коммунальные услуги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1 671,79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1 975,41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118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67368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4.2.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услуги связи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307,47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339,00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110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771096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периода, всего      (налоги)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2 075,85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3 262,90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157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0944179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2 478 902,64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3 496 016,58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141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761047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-996 242,08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96258950"/>
                  </a:ext>
                </a:extLst>
              </a:tr>
              <a:tr h="164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2 478 902,64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2 499 774,50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101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64489302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1 225 716,82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1703942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-//-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1 274 057,68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02407580"/>
                  </a:ext>
                </a:extLst>
              </a:tr>
              <a:tr h="16407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оказываемых услуг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1 018 207,99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1 086 559,14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2746624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01.01 по 30.06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562 255,42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3178538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524 303,72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75679472"/>
                  </a:ext>
                </a:extLst>
              </a:tr>
              <a:tr h="16407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Нормативные потери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10,11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55125450"/>
                  </a:ext>
                </a:extLst>
              </a:tr>
              <a:tr h="164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114 484,12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122 234,70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107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895698"/>
                  </a:ext>
                </a:extLst>
              </a:tr>
              <a:tr h="17970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VIII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01.01 по 30.06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2,18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7385228"/>
                  </a:ext>
                </a:extLst>
              </a:tr>
              <a:tr h="1797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Тариф c 01.07 по 31.12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тенге/кВтч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2,43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2876121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59041288"/>
                  </a:ext>
                </a:extLst>
              </a:tr>
              <a:tr h="1947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227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439798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Среднемесячная заработная плата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тенге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184 548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294 679</a:t>
                      </a:r>
                    </a:p>
                  </a:txBody>
                  <a:tcPr marL="5921" marR="5921" marT="5921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</a:t>
                      </a:r>
                    </a:p>
                  </a:txBody>
                  <a:tcPr marL="5921" marR="5921" marT="592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8097427"/>
                  </a:ext>
                </a:extLst>
              </a:tr>
            </a:tbl>
          </a:graphicData>
        </a:graphic>
      </p:graphicFrame>
      <p:pic>
        <p:nvPicPr>
          <p:cNvPr id="719" name="Рисунок 718">
            <a:extLst>
              <a:ext uri="{FF2B5EF4-FFF2-40B4-BE49-F238E27FC236}">
                <a16:creationId xmlns:a16="http://schemas.microsoft.com/office/drawing/2014/main" id="{04252034-02F6-4185-A75D-E43E2A1B1FD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8777" y="204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734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 txBox="1">
            <a:spLocks/>
          </p:cNvSpPr>
          <p:nvPr/>
        </p:nvSpPr>
        <p:spPr>
          <a:xfrm>
            <a:off x="3" y="0"/>
            <a:ext cx="9183467" cy="908720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ИСПОЛНЕНИЕ ИНВЕСТИЦИОННОЙ ПРОГРАММЫ  НА УСЛУГИ 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ПО ПЕРЕДАЧЕ ЭЛЕКТРИЧЕСКОЙ ЭНЕРГИИ  ПО ИТОГАМ  2023 ГОДА </a:t>
            </a: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11</a:t>
            </a:r>
          </a:p>
        </p:txBody>
      </p:sp>
      <p:sp>
        <p:nvSpPr>
          <p:cNvPr id="8" name="Line 809"/>
          <p:cNvSpPr>
            <a:spLocks noChangeShapeType="1"/>
          </p:cNvSpPr>
          <p:nvPr/>
        </p:nvSpPr>
        <p:spPr bwMode="auto">
          <a:xfrm>
            <a:off x="585590" y="889422"/>
            <a:ext cx="9002925" cy="40936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38F76BB2-FCF1-4680-A410-3BE72A6338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7579562"/>
              </p:ext>
            </p:extLst>
          </p:nvPr>
        </p:nvGraphicFramePr>
        <p:xfrm>
          <a:off x="585590" y="1007587"/>
          <a:ext cx="9002925" cy="3988514"/>
        </p:xfrm>
        <a:graphic>
          <a:graphicData uri="http://schemas.openxmlformats.org/drawingml/2006/table">
            <a:tbl>
              <a:tblPr/>
              <a:tblGrid>
                <a:gridCol w="454246">
                  <a:extLst>
                    <a:ext uri="{9D8B030D-6E8A-4147-A177-3AD203B41FA5}">
                      <a16:colId xmlns:a16="http://schemas.microsoft.com/office/drawing/2014/main" val="3257434011"/>
                    </a:ext>
                  </a:extLst>
                </a:gridCol>
                <a:gridCol w="2948379">
                  <a:extLst>
                    <a:ext uri="{9D8B030D-6E8A-4147-A177-3AD203B41FA5}">
                      <a16:colId xmlns:a16="http://schemas.microsoft.com/office/drawing/2014/main" val="4079455750"/>
                    </a:ext>
                  </a:extLst>
                </a:gridCol>
                <a:gridCol w="851035">
                  <a:extLst>
                    <a:ext uri="{9D8B030D-6E8A-4147-A177-3AD203B41FA5}">
                      <a16:colId xmlns:a16="http://schemas.microsoft.com/office/drawing/2014/main" val="3287305724"/>
                    </a:ext>
                  </a:extLst>
                </a:gridCol>
                <a:gridCol w="777285">
                  <a:extLst>
                    <a:ext uri="{9D8B030D-6E8A-4147-A177-3AD203B41FA5}">
                      <a16:colId xmlns:a16="http://schemas.microsoft.com/office/drawing/2014/main" val="2189949928"/>
                    </a:ext>
                  </a:extLst>
                </a:gridCol>
                <a:gridCol w="1266472">
                  <a:extLst>
                    <a:ext uri="{9D8B030D-6E8A-4147-A177-3AD203B41FA5}">
                      <a16:colId xmlns:a16="http://schemas.microsoft.com/office/drawing/2014/main" val="2599164937"/>
                    </a:ext>
                  </a:extLst>
                </a:gridCol>
                <a:gridCol w="859391">
                  <a:extLst>
                    <a:ext uri="{9D8B030D-6E8A-4147-A177-3AD203B41FA5}">
                      <a16:colId xmlns:a16="http://schemas.microsoft.com/office/drawing/2014/main" val="4017086574"/>
                    </a:ext>
                  </a:extLst>
                </a:gridCol>
                <a:gridCol w="995085">
                  <a:extLst>
                    <a:ext uri="{9D8B030D-6E8A-4147-A177-3AD203B41FA5}">
                      <a16:colId xmlns:a16="http://schemas.microsoft.com/office/drawing/2014/main" val="2610241129"/>
                    </a:ext>
                  </a:extLst>
                </a:gridCol>
                <a:gridCol w="851032">
                  <a:extLst>
                    <a:ext uri="{9D8B030D-6E8A-4147-A177-3AD203B41FA5}">
                      <a16:colId xmlns:a16="http://schemas.microsoft.com/office/drawing/2014/main" val="1574884144"/>
                    </a:ext>
                  </a:extLst>
                </a:gridCol>
              </a:tblGrid>
              <a:tr h="462317"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№п/п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err="1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Ед.изм</a:t>
                      </a:r>
                      <a:endParaRPr lang="ru-RU" sz="1200" b="0" i="0" u="none" strike="noStrike" dirty="0"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Отклонение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417554"/>
                  </a:ext>
                </a:extLst>
              </a:tr>
              <a:tr h="275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6605262"/>
                  </a:ext>
                </a:extLst>
              </a:tr>
              <a:tr h="3313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тыс.тенге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35136"/>
                  </a:ext>
                </a:extLst>
              </a:tr>
              <a:tr h="52924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АО НК "ҚТЖ"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37 367,35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68 881,91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21 564,83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12263286"/>
                  </a:ext>
                </a:extLst>
              </a:tr>
              <a:tr h="66284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Комплектное распределительное устройство типа КСО-2-10 с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вакумным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выключателем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комплект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8 530,27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18 480,00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9 949,73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07113152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ТМ-250/10/0,4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7 321,48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14 668,95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7 347,47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7580034"/>
                  </a:ext>
                </a:extLst>
              </a:tr>
              <a:tr h="45866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ТМ-400/10/0,4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13 720,91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22 782,17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9 061,26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0340725"/>
                  </a:ext>
                </a:extLst>
              </a:tr>
              <a:tr h="41230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ТМ-630/10/0,4 кВ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2 943,75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4 986,97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2 043,22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34199845"/>
                  </a:ext>
                </a:extLst>
              </a:tr>
              <a:tr h="3974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Трансформатор ТМЖ-400/27,5/0,4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штука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4 850,94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7 963,82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3 112,88</a:t>
                      </a:r>
                    </a:p>
                  </a:txBody>
                  <a:tcPr marL="8194" marR="8194" marT="8194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9582453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1079560-16EC-49C3-B648-28670E306A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9" y="2163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767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>
          <a:xfrm>
            <a:off x="-18095" y="-98354"/>
            <a:ext cx="9905999" cy="908720"/>
          </a:xfrm>
        </p:spPr>
        <p:txBody>
          <a:bodyPr/>
          <a:lstStyle/>
          <a:p>
            <a:pPr defTabSz="914400" latinLnBrk="0"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ПОТРЕБИТЕЛЯМИ УСЛУГ ЗА 2023 ГОД</a:t>
            </a: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55900" y="887381"/>
            <a:ext cx="9417296" cy="536974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just">
              <a:buFont typeface="Wingdings" pitchFamily="2" charset="2"/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1. Обеспечена оперативная (ускоренная) работа с потребителями услуг по принципу одного окна: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принятие заявки;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выдача подписанного договора;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оформление ведомости подачи и уборки вагонов;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- проведение расчета (таксировка услуг) и принятие оплаты за услуги.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Для оперативной отправки и приемки груза потребителей оформляется электронный перевозочный документ в автоматизированной системе управления договорной и коммерческой работы по всем отделениям дороги.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3. По итогам 2023 года заключено 470 договоров с потребителями услуг. 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 1. Для улучшения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качеств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оказания услуги по передаче электрической энергии, в части повышения надежности электроснабжения постоянно проводятся следующие работы: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проведение замеров  нагрузки по линиям 0,4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кВ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обеспечение равномерного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пофазного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распределения загрузки линий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x-none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применение распределительных устройств с вакуумными выключателями, современными защитами и устройствами автоматики, которые обеспечивают повышение надежности электроснабжения за счет селективного отключения поврежденного участка линии и автоматического включения резерва или автоматического повторного включения участка линии с неустойчивым кратковременным повреждением линии. 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2. Заключено 695 договоров с потребителями услуг по итогам года.</a:t>
            </a:r>
          </a:p>
          <a:p>
            <a:pPr algn="just">
              <a:lnSpc>
                <a:spcPct val="120000"/>
              </a:lnSpc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ru-RU" i="1" dirty="0">
              <a:solidFill>
                <a:schemeClr val="tx2">
                  <a:lumMod val="75000"/>
                </a:schemeClr>
              </a:solidFill>
              <a:highlight>
                <a:srgbClr val="FFFF00"/>
              </a:highligh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011889" y="6174308"/>
            <a:ext cx="894112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Номер слайда 2"/>
          <p:cNvSpPr txBox="1">
            <a:spLocks/>
          </p:cNvSpPr>
          <p:nvPr/>
        </p:nvSpPr>
        <p:spPr>
          <a:xfrm>
            <a:off x="9625012" y="63267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12</a:t>
            </a:r>
          </a:p>
        </p:txBody>
      </p:sp>
      <p:sp>
        <p:nvSpPr>
          <p:cNvPr id="14" name="Line 809"/>
          <p:cNvSpPr>
            <a:spLocks noChangeShapeType="1"/>
          </p:cNvSpPr>
          <p:nvPr/>
        </p:nvSpPr>
        <p:spPr bwMode="auto">
          <a:xfrm>
            <a:off x="667093" y="863715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E8B24BB-B061-4FB4-BF9D-E42B95611F1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3071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695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654916" y="1409961"/>
            <a:ext cx="7432545" cy="2273522"/>
          </a:xfrm>
          <a:custGeom>
            <a:avLst/>
            <a:gdLst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56000"/>
              <a:gd name="connsiteX1" fmla="*/ 6498339 w 6498339"/>
              <a:gd name="connsiteY1" fmla="*/ 0 h 756000"/>
              <a:gd name="connsiteX2" fmla="*/ 6498339 w 6498339"/>
              <a:gd name="connsiteY2" fmla="*/ 756000 h 756000"/>
              <a:gd name="connsiteX3" fmla="*/ 435112 w 6498339"/>
              <a:gd name="connsiteY3" fmla="*/ 756000 h 756000"/>
              <a:gd name="connsiteX4" fmla="*/ 10649 w 6498339"/>
              <a:gd name="connsiteY4" fmla="*/ 744823 h 756000"/>
              <a:gd name="connsiteX5" fmla="*/ 0 w 6498339"/>
              <a:gd name="connsiteY5" fmla="*/ 0 h 756000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  <a:gd name="connsiteX0" fmla="*/ 0 w 6498339"/>
              <a:gd name="connsiteY0" fmla="*/ 0 h 761018"/>
              <a:gd name="connsiteX1" fmla="*/ 6498339 w 6498339"/>
              <a:gd name="connsiteY1" fmla="*/ 0 h 761018"/>
              <a:gd name="connsiteX2" fmla="*/ 6498339 w 6498339"/>
              <a:gd name="connsiteY2" fmla="*/ 756000 h 761018"/>
              <a:gd name="connsiteX3" fmla="*/ 392517 w 6498339"/>
              <a:gd name="connsiteY3" fmla="*/ 761018 h 761018"/>
              <a:gd name="connsiteX4" fmla="*/ 10649 w 6498339"/>
              <a:gd name="connsiteY4" fmla="*/ 744823 h 761018"/>
              <a:gd name="connsiteX5" fmla="*/ 0 w 6498339"/>
              <a:gd name="connsiteY5" fmla="*/ 0 h 761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498339" h="761018">
                <a:moveTo>
                  <a:pt x="0" y="0"/>
                </a:moveTo>
                <a:lnTo>
                  <a:pt x="6498339" y="0"/>
                </a:lnTo>
                <a:lnTo>
                  <a:pt x="6498339" y="756000"/>
                </a:lnTo>
                <a:lnTo>
                  <a:pt x="392517" y="761018"/>
                </a:lnTo>
                <a:cubicBezTo>
                  <a:pt x="227992" y="745225"/>
                  <a:pt x="46092" y="759677"/>
                  <a:pt x="10649" y="744823"/>
                </a:cubicBezTo>
                <a:cubicBezTo>
                  <a:pt x="10649" y="550070"/>
                  <a:pt x="0" y="194753"/>
                  <a:pt x="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28" name="Rectangle 27"/>
          <p:cNvSpPr/>
          <p:nvPr/>
        </p:nvSpPr>
        <p:spPr>
          <a:xfrm>
            <a:off x="1543362" y="3850410"/>
            <a:ext cx="7544098" cy="2080853"/>
          </a:xfrm>
          <a:custGeom>
            <a:avLst/>
            <a:gdLst/>
            <a:ahLst/>
            <a:cxnLst/>
            <a:rect l="l" t="t" r="r" b="b"/>
            <a:pathLst>
              <a:path w="6480000" h="756000">
                <a:moveTo>
                  <a:pt x="735360" y="0"/>
                </a:moveTo>
                <a:lnTo>
                  <a:pt x="6480000" y="0"/>
                </a:lnTo>
                <a:lnTo>
                  <a:pt x="6480000" y="756000"/>
                </a:lnTo>
                <a:lnTo>
                  <a:pt x="0" y="756000"/>
                </a:lnTo>
                <a:lnTo>
                  <a:pt x="0" y="650058"/>
                </a:lnTo>
                <a:cubicBezTo>
                  <a:pt x="360073" y="609245"/>
                  <a:pt x="652453" y="345514"/>
                  <a:pt x="735360" y="0"/>
                </a:cubicBez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67"/>
          </a:p>
        </p:txBody>
      </p:sp>
      <p:sp>
        <p:nvSpPr>
          <p:cNvPr id="36" name="TextBox 35"/>
          <p:cNvSpPr txBox="1"/>
          <p:nvPr/>
        </p:nvSpPr>
        <p:spPr>
          <a:xfrm>
            <a:off x="796021" y="847466"/>
            <a:ext cx="8747487" cy="1793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услугам подъездных путей: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безопасности движения; 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Уменьшение общего износа подъездных путей на 0,27%;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текущего содержания подъездных путей в соответствии с требованиями Правил технической эксплуатации;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Предоставление услуг потребителям в своевременном и полном объеме.</a:t>
            </a:r>
          </a:p>
        </p:txBody>
      </p:sp>
      <p:sp>
        <p:nvSpPr>
          <p:cNvPr id="46" name="Текст 8"/>
          <p:cNvSpPr txBox="1">
            <a:spLocks/>
          </p:cNvSpPr>
          <p:nvPr/>
        </p:nvSpPr>
        <p:spPr bwMode="auto">
          <a:xfrm>
            <a:off x="5405" y="-67322"/>
            <a:ext cx="9906001" cy="90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endParaRPr lang="ru-RU" sz="2000" dirty="0">
              <a:solidFill>
                <a:srgbClr val="0070C0"/>
              </a:solidFill>
              <a:latin typeface="+mj-lt"/>
            </a:endParaRPr>
          </a:p>
          <a:p>
            <a:pPr algn="ctr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29" name="Номер слайда 1"/>
          <p:cNvSpPr txBox="1">
            <a:spLocks/>
          </p:cNvSpPr>
          <p:nvPr/>
        </p:nvSpPr>
        <p:spPr>
          <a:xfrm>
            <a:off x="8155332" y="6473448"/>
            <a:ext cx="1733550" cy="476250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ru-RU" dirty="0"/>
          </a:p>
          <a:p>
            <a:pPr algn="r">
              <a:defRPr/>
            </a:pPr>
            <a:endParaRPr lang="ru-RU" dirty="0"/>
          </a:p>
        </p:txBody>
      </p:sp>
      <p:sp>
        <p:nvSpPr>
          <p:cNvPr id="1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13</a:t>
            </a:r>
          </a:p>
        </p:txBody>
      </p:sp>
      <p:sp>
        <p:nvSpPr>
          <p:cNvPr id="11" name="Line 809"/>
          <p:cNvSpPr>
            <a:spLocks noChangeShapeType="1"/>
          </p:cNvSpPr>
          <p:nvPr/>
        </p:nvSpPr>
        <p:spPr bwMode="auto">
          <a:xfrm>
            <a:off x="677525" y="847466"/>
            <a:ext cx="8957919" cy="0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7CF202-7A0D-4F73-A9A4-3CC4D84EE827}"/>
              </a:ext>
            </a:extLst>
          </p:cNvPr>
          <p:cNvSpPr txBox="1"/>
          <p:nvPr/>
        </p:nvSpPr>
        <p:spPr>
          <a:xfrm>
            <a:off x="808537" y="3113965"/>
            <a:ext cx="8682912" cy="2568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ru-RU" altLang="ko-KR" b="1" u="sng" dirty="0">
                <a:latin typeface="Times New Roman" pitchFamily="18" charset="0"/>
                <a:cs typeface="Times New Roman" pitchFamily="18" charset="0"/>
              </a:rPr>
              <a:t>по передаче электрической энергии: </a:t>
            </a:r>
            <a:endParaRPr lang="ru-RU" altLang="ko-KR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Повышение надежности распределительных сетей Компании путем замены силовых трансформаторов со сроком эксплуатации, превышающим нормативный срок службы);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Модернизация устройств электроснабжения Компании путем замены комплектных распределительных устройств с масляными выключателями на современные ячейки марки КСО-2-10 с вакуумными выключателями;</a:t>
            </a:r>
          </a:p>
          <a:p>
            <a:pPr marL="285750" indent="-285750" algn="just">
              <a:lnSpc>
                <a:spcPct val="120000"/>
              </a:lnSpc>
              <a:buFont typeface="Wingdings" panose="05000000000000000000" pitchFamily="2" charset="2"/>
              <a:buChar char="§"/>
            </a:pPr>
            <a:r>
              <a:rPr lang="ru-RU" altLang="ko-KR" dirty="0">
                <a:latin typeface="Times New Roman" pitchFamily="18" charset="0"/>
                <a:cs typeface="Times New Roman" pitchFamily="18" charset="0"/>
              </a:rPr>
              <a:t>Обеспечение беспрепятственного доступа к регулируемой услуге и продолжение работы по своевременному рассмотрению заявок потребителей и выдаче соответствующих технических условий на подключение к электрическим сетям дистанций электроснабжения.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6032C82-DD8D-47EE-877D-3D785FB3BD9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4084" y="-5785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459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0" y="2579706"/>
            <a:ext cx="9906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БЛАГОДАРЮ ЗА ВНИМАНИЕ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05F41D2-B8C1-4F3C-8B7E-72C4659465A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349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54173" y="238918"/>
            <a:ext cx="9906000" cy="48750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ОТЧЕТА</a:t>
            </a:r>
          </a:p>
        </p:txBody>
      </p:sp>
      <p:sp>
        <p:nvSpPr>
          <p:cNvPr id="6" name="Line 809"/>
          <p:cNvSpPr>
            <a:spLocks noChangeShapeType="1"/>
          </p:cNvSpPr>
          <p:nvPr/>
        </p:nvSpPr>
        <p:spPr bwMode="auto">
          <a:xfrm>
            <a:off x="585591" y="837951"/>
            <a:ext cx="9002924" cy="28187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96507" y="859635"/>
            <a:ext cx="9125940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35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Общая информация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объемах предоставленных регулируемых услуг 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основных финансово-экономических показателях  деятельности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постатейном исполнении утвержденных тарифных смет  за 2023 год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исполнении инвестиционной программы за 2023 год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проводимой работе с потребителями регулируемых услуг</a:t>
            </a:r>
          </a:p>
          <a:p>
            <a:pPr marL="457200" indent="-457200" fontAlgn="auto">
              <a:lnSpc>
                <a:spcPct val="200000"/>
              </a:lnSpc>
              <a:spcBef>
                <a:spcPts val="0"/>
              </a:spcBef>
              <a:spcAft>
                <a:spcPts val="350"/>
              </a:spcAft>
              <a:buFontTx/>
              <a:buAutoNum type="arabicPeriod"/>
            </a:pPr>
            <a:r>
              <a:rPr lang="ru-RU" sz="1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 перспективах деятельности на 2024 год</a:t>
            </a: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398503" y="6259058"/>
            <a:ext cx="472943" cy="620713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pic>
        <p:nvPicPr>
          <p:cNvPr id="718" name="Рисунок 717">
            <a:extLst>
              <a:ext uri="{FF2B5EF4-FFF2-40B4-BE49-F238E27FC236}">
                <a16:creationId xmlns:a16="http://schemas.microsoft.com/office/drawing/2014/main" id="{111447D9-949D-4AF1-AA4A-EBFECB9E50C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3429" y="921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2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39555" y="238922"/>
            <a:ext cx="99060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ru-RU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8455" name="Rectangle 759"/>
          <p:cNvSpPr>
            <a:spLocks noChangeArrowheads="1"/>
          </p:cNvSpPr>
          <p:nvPr/>
        </p:nvSpPr>
        <p:spPr bwMode="auto">
          <a:xfrm>
            <a:off x="1937665" y="2647653"/>
            <a:ext cx="6255696" cy="9474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1434" tIns="45717" rIns="91434" bIns="45717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</a:t>
            </a:r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8014234" y="4702190"/>
            <a:ext cx="54689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8014234" y="442912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8014234" y="4994275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8014234" y="11871325"/>
            <a:ext cx="546894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8014234" y="3865563"/>
            <a:ext cx="54689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8014233" y="4702190"/>
            <a:ext cx="60880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8014233" y="49942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8014233" y="1189037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8014233" y="4429125"/>
            <a:ext cx="60880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8014237" y="4702190"/>
            <a:ext cx="6294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8014237" y="49942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8014237" y="1189037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8014237" y="4429125"/>
            <a:ext cx="6294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8014247" y="4702190"/>
            <a:ext cx="65008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8014247" y="49942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8014247" y="1189037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8014247" y="4429125"/>
            <a:ext cx="65008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8024568" y="4702190"/>
            <a:ext cx="794544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8024568" y="49942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8024568" y="1189037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8024568" y="4429125"/>
            <a:ext cx="794544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8014258" y="4702190"/>
            <a:ext cx="691356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8014258" y="442912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8014258" y="4994280"/>
            <a:ext cx="691356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8014258" y="11890375"/>
            <a:ext cx="691356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717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5" name="Рисунок 714">
            <a:extLst>
              <a:ext uri="{FF2B5EF4-FFF2-40B4-BE49-F238E27FC236}">
                <a16:creationId xmlns:a16="http://schemas.microsoft.com/office/drawing/2014/main" id="{9879C3C6-559A-4E32-8088-905E312A572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-728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586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9906000" cy="953725"/>
          </a:xfrm>
        </p:spPr>
        <p:txBody>
          <a:bodyPr/>
          <a:lstStyle/>
          <a:p>
            <a:pPr defTabSz="914400" latinLnBrk="0"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ПОДЪЕЗДНЫХ  ПУТЕЙ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2228" y="1718812"/>
            <a:ext cx="39382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Услуга 1 -  для проезда подвижного состава.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2228" y="2373112"/>
            <a:ext cx="3953550" cy="2633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Услуга 2 -  для маневровых работ, погрузки выгрузки, а также для стоянки подвижного состава, непредусмотренной технологическими операциями перевозочного процесса.</a:t>
            </a: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sz="16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32520" y="4689140"/>
            <a:ext cx="4132832" cy="7853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2023 году услугами подъездных путей пользовались 470  потребителей.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01762" y="1628801"/>
            <a:ext cx="4132832" cy="1156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балансе филиалов Компании числится 170 подъездных путей на 53 станциях общей протяженностью 86,3 км.</a:t>
            </a:r>
          </a:p>
        </p:txBody>
      </p:sp>
      <p:graphicFrame>
        <p:nvGraphicFramePr>
          <p:cNvPr id="29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6467274"/>
              </p:ext>
            </p:extLst>
          </p:nvPr>
        </p:nvGraphicFramePr>
        <p:xfrm>
          <a:off x="4892440" y="2483895"/>
          <a:ext cx="4762682" cy="2700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0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0" name="Line 809"/>
          <p:cNvSpPr>
            <a:spLocks noChangeShapeType="1"/>
          </p:cNvSpPr>
          <p:nvPr/>
        </p:nvSpPr>
        <p:spPr bwMode="auto">
          <a:xfrm>
            <a:off x="596060" y="914032"/>
            <a:ext cx="8992456" cy="3969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B0D34A7-61B3-4BA4-9B8D-1D656818431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105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24"/>
          <p:cNvSpPr>
            <a:spLocks noChangeArrowheads="1"/>
          </p:cNvSpPr>
          <p:nvPr/>
        </p:nvSpPr>
        <p:spPr bwMode="auto">
          <a:xfrm>
            <a:off x="1267916" y="238922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6632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3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4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5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6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7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8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39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0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1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2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3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4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5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6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7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8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49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0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1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2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3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4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5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6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7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8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59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0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1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2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3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4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5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6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7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8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69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0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1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2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3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4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5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6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7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8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79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0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1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2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3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4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5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6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7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8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89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0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1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2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3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4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5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6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7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8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699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0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1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2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3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4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5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6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7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8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09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0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1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2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3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4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5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6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7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8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19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0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1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2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3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4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5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6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7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8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29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0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1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2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3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4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5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6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7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8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39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0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1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2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3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4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5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6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7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8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49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0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1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2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3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4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5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6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7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8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59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0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1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2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3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4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5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6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7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8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69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0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1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2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3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4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5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6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7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8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79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0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1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2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3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4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5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6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7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8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89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0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1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2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3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4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5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6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7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8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799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0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1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2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3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4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5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6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7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8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09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0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1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2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3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4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5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6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7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8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19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0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1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2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3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4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5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6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7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8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29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0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1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2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3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4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5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6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7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8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39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0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1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2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3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4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5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6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7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8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49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0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1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2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3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4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5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6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7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8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59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0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1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2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3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4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5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6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7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8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69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0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1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2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3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4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5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6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7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8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79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0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1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2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3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4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5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6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7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8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89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0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1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2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3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4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5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6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7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8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899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0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1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2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3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4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5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6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7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8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09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0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1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2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3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4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5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6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7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8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19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0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1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2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3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4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5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6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7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8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29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0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1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2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3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4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5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6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7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8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39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0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1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2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3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4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5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6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7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8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49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0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1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2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3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4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5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6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7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8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59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0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1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2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3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4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5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6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7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8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69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0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1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2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3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4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5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6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7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8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79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0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1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2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3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4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5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6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7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8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89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0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1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2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3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4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5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6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7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8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6999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0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1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2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3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4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5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6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7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8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09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0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1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2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3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4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5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6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7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8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19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0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1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2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3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4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5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6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7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8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29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0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1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2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3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4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5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6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7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8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39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0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1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2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3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4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5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6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7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8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49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0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1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2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3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4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5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6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7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8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59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0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1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2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3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4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5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6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7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8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69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0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1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2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3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4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5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6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7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8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79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0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1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2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3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4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5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6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7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8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89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0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1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2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3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4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5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6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7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8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099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0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1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2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3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4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5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6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7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8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09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0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1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2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3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4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5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6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7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8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19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0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1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2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3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4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5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6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7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8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29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0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1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2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3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3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4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5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6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7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8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2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3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4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5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6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7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8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199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0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1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2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3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4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5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6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7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8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09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1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2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3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4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5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7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8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19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0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1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2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3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4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5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6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8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29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0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1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2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4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5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6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7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8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39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0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1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2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3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5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6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7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8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49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1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2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3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4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5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6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7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8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59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0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1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2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3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4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5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6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7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8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69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0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1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2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3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4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5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6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7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8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79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0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1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2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3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4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5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6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7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8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89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0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1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2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3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4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5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6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7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8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299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0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1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2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3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4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5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6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7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8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09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0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1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2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3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4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5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6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7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8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19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0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1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3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4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5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6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7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8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29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0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1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2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3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4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5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6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7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8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39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7340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-1" y="29546"/>
            <a:ext cx="8957919" cy="742719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2400" dirty="0">
                <a:solidFill>
                  <a:srgbClr val="0070C0"/>
                </a:solidFill>
              </a:rPr>
              <a:t>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ПОДЪЕЗДНЫХ ПУТЕЙ ПО ИТОГАМ 2023 ГОДА  (УСЛУГА 1)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90" y="837951"/>
            <a:ext cx="9047930" cy="2168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6A1D298B-592D-4E35-8DBA-20DB01DED9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634252"/>
              </p:ext>
            </p:extLst>
          </p:nvPr>
        </p:nvGraphicFramePr>
        <p:xfrm>
          <a:off x="596186" y="888751"/>
          <a:ext cx="9037336" cy="5798049"/>
        </p:xfrm>
        <a:graphic>
          <a:graphicData uri="http://schemas.openxmlformats.org/drawingml/2006/table">
            <a:tbl>
              <a:tblPr/>
              <a:tblGrid>
                <a:gridCol w="469159">
                  <a:extLst>
                    <a:ext uri="{9D8B030D-6E8A-4147-A177-3AD203B41FA5}">
                      <a16:colId xmlns:a16="http://schemas.microsoft.com/office/drawing/2014/main" val="503324340"/>
                    </a:ext>
                  </a:extLst>
                </a:gridCol>
                <a:gridCol w="3891566">
                  <a:extLst>
                    <a:ext uri="{9D8B030D-6E8A-4147-A177-3AD203B41FA5}">
                      <a16:colId xmlns:a16="http://schemas.microsoft.com/office/drawing/2014/main" val="4222460890"/>
                    </a:ext>
                  </a:extLst>
                </a:gridCol>
                <a:gridCol w="998888">
                  <a:extLst>
                    <a:ext uri="{9D8B030D-6E8A-4147-A177-3AD203B41FA5}">
                      <a16:colId xmlns:a16="http://schemas.microsoft.com/office/drawing/2014/main" val="1667365154"/>
                    </a:ext>
                  </a:extLst>
                </a:gridCol>
                <a:gridCol w="1362120">
                  <a:extLst>
                    <a:ext uri="{9D8B030D-6E8A-4147-A177-3AD203B41FA5}">
                      <a16:colId xmlns:a16="http://schemas.microsoft.com/office/drawing/2014/main" val="3959946663"/>
                    </a:ext>
                  </a:extLst>
                </a:gridCol>
                <a:gridCol w="1407524">
                  <a:extLst>
                    <a:ext uri="{9D8B030D-6E8A-4147-A177-3AD203B41FA5}">
                      <a16:colId xmlns:a16="http://schemas.microsoft.com/office/drawing/2014/main" val="1744957056"/>
                    </a:ext>
                  </a:extLst>
                </a:gridCol>
                <a:gridCol w="908079">
                  <a:extLst>
                    <a:ext uri="{9D8B030D-6E8A-4147-A177-3AD203B41FA5}">
                      <a16:colId xmlns:a16="http://schemas.microsoft.com/office/drawing/2014/main" val="2395814725"/>
                    </a:ext>
                  </a:extLst>
                </a:gridCol>
              </a:tblGrid>
              <a:tr h="5150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 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340069"/>
                  </a:ext>
                </a:extLst>
              </a:tr>
              <a:tr h="236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34 066,04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40 385,00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96602916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9 823,77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10 992,70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1274633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9 823,77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10 992,70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6585209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613679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831687"/>
                  </a:ext>
                </a:extLst>
              </a:tr>
              <a:tr h="1313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17 728,88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20 427,47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2290733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15 371,05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16 728,02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1854696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2 101,73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3 393,42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5023613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306,03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97716349"/>
                  </a:ext>
                </a:extLst>
              </a:tr>
              <a:tr h="1580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6 490,76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8 942,80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9372726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6773245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22,03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25083401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9470349"/>
                  </a:ext>
                </a:extLst>
              </a:tr>
              <a:tr h="18416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0457083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2 613,59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3 325,60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23334449"/>
                  </a:ext>
                </a:extLst>
              </a:tr>
              <a:tr h="2013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36 679,63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43 710,60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8993956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2 815,06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-23 209,32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7446159"/>
                  </a:ext>
                </a:extLst>
              </a:tr>
              <a:tr h="1305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39 494,69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20 501,28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00518757"/>
                  </a:ext>
                </a:extLst>
              </a:tr>
              <a:tr h="15838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Необоснованно полученный доход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1 156,04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6653786"/>
                  </a:ext>
                </a:extLst>
              </a:tr>
              <a:tr h="16599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 с учетом НД за 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38 338,65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20 501,28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0121785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13 135,54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80196877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1 935,23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54575045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5 430,52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0582168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вагоно-км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198 745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138 015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7778603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91 966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56833952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10 032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79190977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36 016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9984689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142,83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951839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192,90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186764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01.11.-31.12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4841210"/>
                  </a:ext>
                </a:extLst>
              </a:tr>
              <a:tr h="13951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188008"/>
                  </a:ext>
                </a:extLst>
              </a:tr>
              <a:tr h="1887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7,82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12870710"/>
                  </a:ext>
                </a:extLst>
              </a:tr>
              <a:tr h="1800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169 883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93999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id="{CC0E87AB-0444-48FD-9125-343DD5A5136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18" y="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1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24"/>
          <p:cNvSpPr>
            <a:spLocks noChangeArrowheads="1"/>
          </p:cNvSpPr>
          <p:nvPr/>
        </p:nvSpPr>
        <p:spPr bwMode="auto">
          <a:xfrm>
            <a:off x="1224312" y="174309"/>
            <a:ext cx="7429500" cy="62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ru-RU" sz="1800"/>
          </a:p>
        </p:txBody>
      </p:sp>
      <p:sp>
        <p:nvSpPr>
          <p:cNvPr id="28679" name="Text Box 1193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0" name="Text Box 864"/>
          <p:cNvSpPr txBox="1">
            <a:spLocks noChangeArrowheads="1"/>
          </p:cNvSpPr>
          <p:nvPr/>
        </p:nvSpPr>
        <p:spPr bwMode="auto">
          <a:xfrm>
            <a:off x="7248927" y="4702181"/>
            <a:ext cx="410170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1" name="Text Box 87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2" name="Text Box 87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3" name="Text Box 87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4" name="Text Box 87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5" name="Text Box 87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6" name="Text Box 88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7" name="Text Box 88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8" name="Text Box 88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89" name="Text Box 88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0" name="Text Box 88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1" name="Text Box 88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2" name="Text Box 88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3" name="Text Box 89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4" name="Text Box 89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5" name="Text Box 897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6" name="Text Box 90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7" name="Text Box 90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8" name="Text Box 90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699" name="Text Box 90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0" name="Text Box 90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1" name="Text Box 90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2" name="Text Box 90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3" name="Text Box 91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4" name="Text Box 91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5" name="Text Box 91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6" name="Text Box 915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7" name="Text Box 916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8" name="Text Box 91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09" name="Text Box 92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0" name="Text Box 924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1" name="Text Box 92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2" name="Text Box 92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3" name="Text Box 930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4" name="Text Box 93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5" name="Text Box 933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6" name="Text Box 93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7" name="Text Box 936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8" name="Text Box 937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19" name="Text Box 939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0" name="Text Box 940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1" name="Text Box 942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2" name="Text Box 943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3" name="Text Box 945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4" name="Text Box 948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5" name="Text Box 951"/>
          <p:cNvSpPr txBox="1">
            <a:spLocks noChangeArrowheads="1"/>
          </p:cNvSpPr>
          <p:nvPr/>
        </p:nvSpPr>
        <p:spPr bwMode="auto">
          <a:xfrm>
            <a:off x="7248927" y="442912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6" name="Text Box 968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7" name="Text Box 969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8" name="Text Box 971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29" name="Text Box 972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0" name="Text Box 974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1" name="Text Box 975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2" name="Text Box 977"/>
          <p:cNvSpPr txBox="1">
            <a:spLocks noChangeArrowheads="1"/>
          </p:cNvSpPr>
          <p:nvPr/>
        </p:nvSpPr>
        <p:spPr bwMode="auto">
          <a:xfrm>
            <a:off x="7248927" y="4994275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3" name="Text Box 978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4" name="Text Box 981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5" name="Text Box 984"/>
          <p:cNvSpPr txBox="1">
            <a:spLocks noChangeArrowheads="1"/>
          </p:cNvSpPr>
          <p:nvPr/>
        </p:nvSpPr>
        <p:spPr bwMode="auto">
          <a:xfrm>
            <a:off x="7248927" y="11871325"/>
            <a:ext cx="410170" cy="5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6" name="Text Box 1053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7" name="Text Box 1054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8" name="Text Box 1055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39" name="Text Box 1056"/>
          <p:cNvSpPr txBox="1">
            <a:spLocks noChangeArrowheads="1"/>
          </p:cNvSpPr>
          <p:nvPr/>
        </p:nvSpPr>
        <p:spPr bwMode="auto">
          <a:xfrm>
            <a:off x="7248927" y="3865563"/>
            <a:ext cx="410170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0" name="Text Box 1065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1" name="Text Box 1068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2" name="Text Box 1071"/>
          <p:cNvSpPr txBox="1">
            <a:spLocks noChangeArrowheads="1"/>
          </p:cNvSpPr>
          <p:nvPr/>
        </p:nvSpPr>
        <p:spPr bwMode="auto">
          <a:xfrm>
            <a:off x="7248926" y="4702181"/>
            <a:ext cx="456605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3" name="Text Box 107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4" name="Text Box 107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5" name="Text Box 107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6" name="Text Box 107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7" name="Text Box 108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8" name="Text Box 108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49" name="Text Box 108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0" name="Text Box 108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1" name="Text Box 108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2" name="Text Box 108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3" name="Text Box 108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4" name="Text Box 109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5" name="Text Box 109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6" name="Text Box 109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7" name="Text Box 1098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8" name="Text Box 110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59" name="Text Box 110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0" name="Text Box 110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1" name="Text Box 110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2" name="Text Box 110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3" name="Text Box 110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4" name="Text Box 111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5" name="Text Box 111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6" name="Text Box 111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7" name="Text Box 111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8" name="Text Box 1116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69" name="Text Box 1117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0" name="Text Box 111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1" name="Text Box 112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2" name="Text Box 1125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3" name="Text Box 112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4" name="Text Box 112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5" name="Text Box 113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6" name="Text Box 113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7" name="Text Box 113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8" name="Text Box 113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79" name="Text Box 1137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0" name="Text Box 1138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1" name="Text Box 1140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2" name="Text Box 1141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3" name="Text Box 1143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4" name="Text Box 1144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5" name="Text Box 1146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6" name="Text Box 1149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7" name="Text Box 1152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8" name="Text Box 1169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89" name="Text Box 1170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0" name="Text Box 1172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1" name="Text Box 1173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2" name="Text Box 1175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3" name="Text Box 1176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4" name="Text Box 1178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5" name="Text Box 1179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6" name="Text Box 1181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7" name="Text Box 1182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8" name="Text Box 1184"/>
          <p:cNvSpPr txBox="1">
            <a:spLocks noChangeArrowheads="1"/>
          </p:cNvSpPr>
          <p:nvPr/>
        </p:nvSpPr>
        <p:spPr bwMode="auto">
          <a:xfrm>
            <a:off x="7248926" y="49942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799" name="Text Box 1185"/>
          <p:cNvSpPr txBox="1">
            <a:spLocks noChangeArrowheads="1"/>
          </p:cNvSpPr>
          <p:nvPr/>
        </p:nvSpPr>
        <p:spPr bwMode="auto">
          <a:xfrm>
            <a:off x="7248926" y="1189037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0" name="Text Box 1187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1" name="Text Box 1190"/>
          <p:cNvSpPr txBox="1">
            <a:spLocks noChangeArrowheads="1"/>
          </p:cNvSpPr>
          <p:nvPr/>
        </p:nvSpPr>
        <p:spPr bwMode="auto">
          <a:xfrm>
            <a:off x="7248926" y="4429125"/>
            <a:ext cx="456605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2" name="Text Box 57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3" name="Text Box 58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4" name="Text Box 585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5" name="Text Box 58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6" name="Text Box 58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7" name="Text Box 59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8" name="Text Box 59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09" name="Text Box 59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0" name="Text Box 59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1" name="Text Box 59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2" name="Text Box 59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3" name="Text Box 60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4" name="Text Box 60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5" name="Text Box 60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6" name="Text Box 60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7" name="Text Box 60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8" name="Text Box 60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19" name="Text Box 612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0" name="Text Box 61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1" name="Text Box 61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2" name="Text Box 61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3" name="Text Box 61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4" name="Text Box 62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5" name="Text Box 62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6" name="Text Box 62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7" name="Text Box 62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8" name="Text Box 62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29" name="Text Box 62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0" name="Text Box 63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1" name="Text Box 63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2" name="Text Box 63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3" name="Text Box 63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4" name="Text Box 63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5" name="Text Box 64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6" name="Text Box 64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7" name="Text Box 64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8" name="Text Box 64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39" name="Text Box 64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0" name="Text Box 64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1" name="Text Box 65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2" name="Text Box 65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3" name="Text Box 65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4" name="Text Box 65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5" name="Text Box 65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6" name="Text Box 65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7" name="Text Box 66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8" name="Text Box 66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49" name="Text Box 66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0" name="Text Box 68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1" name="Text Box 68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2" name="Text Box 68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3" name="Text Box 68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4" name="Text Box 68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5" name="Text Box 69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6" name="Text Box 69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7" name="Text Box 69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8" name="Text Box 69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59" name="Text Box 69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0" name="Text Box 69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1" name="Text Box 69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2" name="Text Box 70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3" name="Text Box 70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4" name="Text Box 70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5" name="Text Box 766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6" name="Text Box 769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7" name="Text Box 772"/>
          <p:cNvSpPr txBox="1">
            <a:spLocks noChangeArrowheads="1"/>
          </p:cNvSpPr>
          <p:nvPr/>
        </p:nvSpPr>
        <p:spPr bwMode="auto">
          <a:xfrm>
            <a:off x="7248931" y="4702181"/>
            <a:ext cx="472083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8" name="Text Box 77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69" name="Text Box 77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0" name="Text Box 77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1" name="Text Box 77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2" name="Text Box 78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3" name="Text Box 78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4" name="Text Box 78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5" name="Text Box 78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6" name="Text Box 78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7" name="Text Box 78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8" name="Text Box 79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79" name="Text Box 79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0" name="Text Box 79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1" name="Text Box 79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2" name="Text Box 799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3" name="Text Box 80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4" name="Text Box 80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5" name="Text Box 80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6" name="Text Box 80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7" name="Text Box 80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8" name="Text Box 80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89" name="Text Box 81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0" name="Text Box 81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1" name="Text Box 81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2" name="Text Box 81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3" name="Text Box 817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4" name="Text Box 818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5" name="Text Box 82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6" name="Text Box 82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7" name="Text Box 826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8" name="Text Box 82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899" name="Text Box 83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0" name="Text Box 83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1" name="Text Box 83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2" name="Text Box 83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3" name="Text Box 83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4" name="Text Box 838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5" name="Text Box 839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6" name="Text Box 841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7" name="Text Box 842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8" name="Text Box 844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09" name="Text Box 845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0" name="Text Box 847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1" name="Text Box 850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2" name="Text Box 853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3" name="Text Box 870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4" name="Text Box 871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5" name="Text Box 873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6" name="Text Box 874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7" name="Text Box 876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8" name="Text Box 877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19" name="Text Box 879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0" name="Text Box 880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1" name="Text Box 882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2" name="Text Box 883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3" name="Text Box 885"/>
          <p:cNvSpPr txBox="1">
            <a:spLocks noChangeArrowheads="1"/>
          </p:cNvSpPr>
          <p:nvPr/>
        </p:nvSpPr>
        <p:spPr bwMode="auto">
          <a:xfrm>
            <a:off x="7248931" y="49942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4" name="Text Box 886"/>
          <p:cNvSpPr txBox="1">
            <a:spLocks noChangeArrowheads="1"/>
          </p:cNvSpPr>
          <p:nvPr/>
        </p:nvSpPr>
        <p:spPr bwMode="auto">
          <a:xfrm>
            <a:off x="7248931" y="1189037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5" name="Text Box 888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6" name="Text Box 891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7" name="Text Box 894"/>
          <p:cNvSpPr txBox="1">
            <a:spLocks noChangeArrowheads="1"/>
          </p:cNvSpPr>
          <p:nvPr/>
        </p:nvSpPr>
        <p:spPr bwMode="auto">
          <a:xfrm>
            <a:off x="7248931" y="4429125"/>
            <a:ext cx="472083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8" name="Text Box 56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29" name="Text Box 56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0" name="Text Box 568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1" name="Text Box 57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2" name="Text Box 57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3" name="Text Box 57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4" name="Text Box 57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5" name="Text Box 57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6" name="Text Box 57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7" name="Text Box 58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8" name="Text Box 58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39" name="Text Box 58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0" name="Text Box 58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1" name="Text Box 58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2" name="Text Box 58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3" name="Text Box 58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4" name="Text Box 59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5" name="Text Box 595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6" name="Text Box 59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7" name="Text Box 59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8" name="Text Box 60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49" name="Text Box 60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0" name="Text Box 60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1" name="Text Box 60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2" name="Text Box 60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3" name="Text Box 60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4" name="Text Box 61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5" name="Text Box 61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6" name="Text Box 61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7" name="Text Box 61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8" name="Text Box 61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59" name="Text Box 61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0" name="Text Box 62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1" name="Text Box 62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2" name="Text Box 62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3" name="Text Box 62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4" name="Text Box 62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5" name="Text Box 63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6" name="Text Box 63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7" name="Text Box 63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8" name="Text Box 63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69" name="Text Box 63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0" name="Text Box 63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1" name="Text Box 64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2" name="Text Box 64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3" name="Text Box 64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4" name="Text Box 64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5" name="Text Box 64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6" name="Text Box 66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7" name="Text Box 66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8" name="Text Box 66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79" name="Text Box 67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0" name="Text Box 67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1" name="Text Box 67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2" name="Text Box 67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3" name="Text Box 67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4" name="Text Box 67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5" name="Text Box 67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6" name="Text Box 68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7" name="Text Box 68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8" name="Text Box 68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89" name="Text Box 68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0" name="Text Box 69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1" name="Text Box 749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2" name="Text Box 752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3" name="Text Box 755"/>
          <p:cNvSpPr txBox="1">
            <a:spLocks noChangeArrowheads="1"/>
          </p:cNvSpPr>
          <p:nvPr/>
        </p:nvSpPr>
        <p:spPr bwMode="auto">
          <a:xfrm>
            <a:off x="7248936" y="4702181"/>
            <a:ext cx="487561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4" name="Text Box 75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5" name="Text Box 75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6" name="Text Box 76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7" name="Text Box 76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8" name="Text Box 76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8999" name="Text Box 76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0" name="Text Box 76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1" name="Text Box 76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2" name="Text Box 77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3" name="Text Box 77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4" name="Text Box 77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5" name="Text Box 77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6" name="Text Box 77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7" name="Text Box 77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8" name="Text Box 782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09" name="Text Box 78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0" name="Text Box 78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1" name="Text Box 78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2" name="Text Box 78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3" name="Text Box 79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4" name="Text Box 79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5" name="Text Box 79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6" name="Text Box 79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7" name="Text Box 79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8" name="Text Box 79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19" name="Text Box 800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0" name="Text Box 801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1" name="Text Box 80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2" name="Text Box 80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3" name="Text Box 809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4" name="Text Box 81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5" name="Text Box 81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6" name="Text Box 81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7" name="Text Box 81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8" name="Text Box 81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29" name="Text Box 81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0" name="Text Box 821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1" name="Text Box 822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2" name="Text Box 824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3" name="Text Box 825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4" name="Text Box 827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5" name="Text Box 828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6" name="Text Box 830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7" name="Text Box 833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8" name="Text Box 836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39" name="Text Box 853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0" name="Text Box 854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1" name="Text Box 856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2" name="Text Box 857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3" name="Text Box 859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4" name="Text Box 860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5" name="Text Box 862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6" name="Text Box 863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7" name="Text Box 865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8" name="Text Box 866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49" name="Text Box 868"/>
          <p:cNvSpPr txBox="1">
            <a:spLocks noChangeArrowheads="1"/>
          </p:cNvSpPr>
          <p:nvPr/>
        </p:nvSpPr>
        <p:spPr bwMode="auto">
          <a:xfrm>
            <a:off x="7248936" y="49942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0" name="Text Box 869"/>
          <p:cNvSpPr txBox="1">
            <a:spLocks noChangeArrowheads="1"/>
          </p:cNvSpPr>
          <p:nvPr/>
        </p:nvSpPr>
        <p:spPr bwMode="auto">
          <a:xfrm>
            <a:off x="7248936" y="1189037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1" name="Text Box 871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2" name="Text Box 874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3" name="Text Box 877"/>
          <p:cNvSpPr txBox="1">
            <a:spLocks noChangeArrowheads="1"/>
          </p:cNvSpPr>
          <p:nvPr/>
        </p:nvSpPr>
        <p:spPr bwMode="auto">
          <a:xfrm>
            <a:off x="7248936" y="4429125"/>
            <a:ext cx="487561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4" name="Text Box 56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5" name="Text Box 56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6" name="Text Box 568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7" name="Text Box 57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8" name="Text Box 57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59" name="Text Box 57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0" name="Text Box 57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1" name="Text Box 57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2" name="Text Box 57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3" name="Text Box 58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4" name="Text Box 58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5" name="Text Box 58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6" name="Text Box 58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7" name="Text Box 58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8" name="Text Box 58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69" name="Text Box 58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0" name="Text Box 59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1" name="Text Box 595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2" name="Text Box 59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3" name="Text Box 59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4" name="Text Box 60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5" name="Text Box 60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6" name="Text Box 60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7" name="Text Box 60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8" name="Text Box 60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79" name="Text Box 60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0" name="Text Box 61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1" name="Text Box 61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2" name="Text Box 61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3" name="Text Box 61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4" name="Text Box 61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5" name="Text Box 61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6" name="Text Box 62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7" name="Text Box 62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8" name="Text Box 62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89" name="Text Box 62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0" name="Text Box 62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1" name="Text Box 63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2" name="Text Box 63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3" name="Text Box 63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4" name="Text Box 63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5" name="Text Box 63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6" name="Text Box 63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7" name="Text Box 64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8" name="Text Box 64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099" name="Text Box 64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0" name="Text Box 64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1" name="Text Box 64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2" name="Text Box 66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3" name="Text Box 66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4" name="Text Box 66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5" name="Text Box 67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6" name="Text Box 67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7" name="Text Box 67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8" name="Text Box 67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09" name="Text Box 67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0" name="Text Box 67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1" name="Text Box 67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2" name="Text Box 68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3" name="Text Box 68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4" name="Text Box 68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5" name="Text Box 687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6" name="Text Box 69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7" name="Text Box 749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8" name="Text Box 752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19" name="Text Box 755"/>
          <p:cNvSpPr txBox="1">
            <a:spLocks noChangeArrowheads="1"/>
          </p:cNvSpPr>
          <p:nvPr/>
        </p:nvSpPr>
        <p:spPr bwMode="auto">
          <a:xfrm>
            <a:off x="7256675" y="4702181"/>
            <a:ext cx="595908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0" name="Text Box 75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1" name="Text Box 75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2" name="Text Box 76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3" name="Text Box 76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4" name="Text Box 76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5" name="Text Box 76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6" name="Text Box 76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7" name="Text Box 76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8" name="Text Box 77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29" name="Text Box 77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0" name="Text Box 77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1" name="Text Box 77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2" name="Text Box 77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3" name="Text Box 77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4" name="Text Box 782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5" name="Text Box 78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6" name="Text Box 78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7" name="Text Box 78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8" name="Text Box 78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39" name="Text Box 79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0" name="Text Box 79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1" name="Text Box 79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2" name="Text Box 79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3" name="Text Box 79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4" name="Text Box 79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5" name="Text Box 800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6" name="Text Box 801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7" name="Text Box 80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8" name="Text Box 80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49" name="Text Box 809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0" name="Text Box 81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1" name="Text Box 81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2" name="Text Box 81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3" name="Text Box 81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4" name="Text Box 818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5" name="Text Box 81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6" name="Text Box 821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7" name="Text Box 822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8" name="Text Box 824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59" name="Text Box 825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0" name="Text Box 827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1" name="Text Box 828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2" name="Text Box 830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3" name="Text Box 833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4" name="Text Box 836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5" name="Text Box 853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6" name="Text Box 854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7" name="Text Box 856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8" name="Text Box 857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69" name="Text Box 859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0" name="Text Box 860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1" name="Text Box 862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2" name="Text Box 863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3" name="Text Box 865"/>
          <p:cNvSpPr txBox="1">
            <a:spLocks noChangeArrowheads="1"/>
          </p:cNvSpPr>
          <p:nvPr/>
        </p:nvSpPr>
        <p:spPr bwMode="auto">
          <a:xfrm>
            <a:off x="7256675" y="49942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4" name="Text Box 866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5" name="Text Box 869"/>
          <p:cNvSpPr txBox="1">
            <a:spLocks noChangeArrowheads="1"/>
          </p:cNvSpPr>
          <p:nvPr/>
        </p:nvSpPr>
        <p:spPr bwMode="auto">
          <a:xfrm>
            <a:off x="7256675" y="1189037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6" name="Text Box 871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7" name="Text Box 874"/>
          <p:cNvSpPr txBox="1">
            <a:spLocks noChangeArrowheads="1"/>
          </p:cNvSpPr>
          <p:nvPr/>
        </p:nvSpPr>
        <p:spPr bwMode="auto">
          <a:xfrm>
            <a:off x="7256675" y="4429125"/>
            <a:ext cx="595908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8" name="Text Box 544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79" name="Text Box 547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0" name="Text Box 550"/>
          <p:cNvSpPr txBox="1">
            <a:spLocks noChangeArrowheads="1"/>
          </p:cNvSpPr>
          <p:nvPr/>
        </p:nvSpPr>
        <p:spPr bwMode="auto">
          <a:xfrm>
            <a:off x="7248945" y="4702181"/>
            <a:ext cx="518517" cy="2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8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19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0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1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2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39" name="Text Box 66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0" name="Text Box 67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1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2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3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4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5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6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7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8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49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0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1" name="Text Box 75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2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3" name="Text Box 75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4" name="Text Box 76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5" name="Text Box 76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6" name="Text Box 76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7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8" name="Text Box 77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59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0" name="Text Box 77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1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2" name="Text Box 77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4" name="Text Box 77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5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6" name="Text Box 78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7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8" name="Text Box 78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69" name="Text Box 78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0" name="Text Box 79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1" name="Text Box 79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2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3" name="Text Box 79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4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5" name="Text Box 80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6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7" name="Text Box 80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8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79" name="Text Box 80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1" name="Text Box 80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2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3" name="Text Box 812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4" name="Text Box 81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5" name="Text Box 81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6" name="Text Box 83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7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8" name="Text Box 83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89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0" name="Text Box 84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1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2" name="Text Box 84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3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4" name="Text Box 84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5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6" name="Text Box 85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8" name="Text Box 853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299" name="Text Box 85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0" name="Text Box 859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1" name="Text Box 55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2" name="Text Box 55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3" name="Text Box 55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4" name="Text Box 55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5" name="Text Box 55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6" name="Text Box 56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7" name="Text Box 56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8" name="Text Box 56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09" name="Text Box 56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0" name="Text Box 56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1" name="Text Box 56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2" name="Text Box 56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3" name="Text Box 57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4" name="Text Box 57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5" name="Text Box 577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6" name="Text Box 58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7" name="Text Box 58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8" name="Text Box 58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19" name="Text Box 58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0" name="Text Box 58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1" name="Text Box 58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2" name="Text Box 58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3" name="Text Box 59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4" name="Text Box 59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5" name="Text Box 59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6" name="Text Box 595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7" name="Text Box 59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8" name="Text Box 59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29" name="Text Box 60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0" name="Text Box 604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1" name="Text Box 60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2" name="Text Box 60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3" name="Text Box 61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4" name="Text Box 61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5" name="Text Box 61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6" name="Text Box 61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7" name="Text Box 61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8" name="Text Box 61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39" name="Text Box 61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0" name="Text Box 62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1" name="Text Box 62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2" name="Text Box 62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3" name="Text Box 625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4" name="Text Box 628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5" name="Text Box 631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6" name="Text Box 648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7" name="Text Box 64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8" name="Text Box 651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49" name="Text Box 65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0" name="Text Box 654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1" name="Text Box 65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2" name="Text Box 657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3" name="Text Box 65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4" name="Text Box 66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5" name="Text Box 66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6" name="Text Box 66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7" name="Text Box 66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8" name="Text Box 666"/>
          <p:cNvSpPr txBox="1">
            <a:spLocks noChangeArrowheads="1"/>
          </p:cNvSpPr>
          <p:nvPr/>
        </p:nvSpPr>
        <p:spPr bwMode="auto">
          <a:xfrm>
            <a:off x="7248945" y="442912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59" name="Text Box 740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0" name="Text Box 74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1" name="Text Box 743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2" name="Text Box 74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3" name="Text Box 746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4" name="Text Box 74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5" name="Text Box 749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6" name="Text Box 75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7" name="Text Box 752"/>
          <p:cNvSpPr txBox="1">
            <a:spLocks noChangeArrowheads="1"/>
          </p:cNvSpPr>
          <p:nvPr/>
        </p:nvSpPr>
        <p:spPr bwMode="auto">
          <a:xfrm>
            <a:off x="7248945" y="4994280"/>
            <a:ext cx="518517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8" name="Text Box 75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69" name="Text Box 75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0" name="Text Box 76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1" name="Text Box 77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2" name="Text Box 77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3" name="Text Box 77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4" name="Text Box 78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5" name="Text Box 783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6" name="Text Box 79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7" name="Text Box 79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8" name="Text Box 80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79" name="Text Box 804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0" name="Text Box 807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1" name="Text Box 810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2" name="Text Box 836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3" name="Text Box 839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4" name="Text Box 842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5" name="Text Box 845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6" name="Text Box 848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29387" name="Text Box 851"/>
          <p:cNvSpPr txBox="1">
            <a:spLocks noChangeArrowheads="1"/>
          </p:cNvSpPr>
          <p:nvPr/>
        </p:nvSpPr>
        <p:spPr bwMode="auto">
          <a:xfrm>
            <a:off x="7248945" y="11890375"/>
            <a:ext cx="518517" cy="13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719" name="Text Placeholder 1"/>
          <p:cNvSpPr txBox="1">
            <a:spLocks/>
          </p:cNvSpPr>
          <p:nvPr/>
        </p:nvSpPr>
        <p:spPr>
          <a:xfrm>
            <a:off x="0" y="14888"/>
            <a:ext cx="8868435" cy="823063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       </a:t>
            </a: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 ИСПОЛНЕНИИ ТАРИФНОЙ СМЕТЫ НА УСЛУГИ </a:t>
            </a:r>
          </a:p>
          <a:p>
            <a:pPr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ПОДЪЕЗДНЫХ ПУТЕЙ ПО ИТОГАМ 2023 ГОДА  (УСЛУГА 2) 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16" name="Line 809"/>
          <p:cNvSpPr>
            <a:spLocks noChangeShapeType="1"/>
          </p:cNvSpPr>
          <p:nvPr/>
        </p:nvSpPr>
        <p:spPr bwMode="auto">
          <a:xfrm>
            <a:off x="585589" y="837952"/>
            <a:ext cx="9002925" cy="13538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7B6E5140-4D97-42C1-A6F2-8A99045F0E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9963629"/>
              </p:ext>
            </p:extLst>
          </p:nvPr>
        </p:nvGraphicFramePr>
        <p:xfrm>
          <a:off x="585590" y="894419"/>
          <a:ext cx="9002924" cy="5769631"/>
        </p:xfrm>
        <a:graphic>
          <a:graphicData uri="http://schemas.openxmlformats.org/drawingml/2006/table">
            <a:tbl>
              <a:tblPr/>
              <a:tblGrid>
                <a:gridCol w="467373">
                  <a:extLst>
                    <a:ext uri="{9D8B030D-6E8A-4147-A177-3AD203B41FA5}">
                      <a16:colId xmlns:a16="http://schemas.microsoft.com/office/drawing/2014/main" val="462619163"/>
                    </a:ext>
                  </a:extLst>
                </a:gridCol>
                <a:gridCol w="3921978">
                  <a:extLst>
                    <a:ext uri="{9D8B030D-6E8A-4147-A177-3AD203B41FA5}">
                      <a16:colId xmlns:a16="http://schemas.microsoft.com/office/drawing/2014/main" val="1498930952"/>
                    </a:ext>
                  </a:extLst>
                </a:gridCol>
                <a:gridCol w="995084">
                  <a:extLst>
                    <a:ext uri="{9D8B030D-6E8A-4147-A177-3AD203B41FA5}">
                      <a16:colId xmlns:a16="http://schemas.microsoft.com/office/drawing/2014/main" val="791855726"/>
                    </a:ext>
                  </a:extLst>
                </a:gridCol>
                <a:gridCol w="1311702">
                  <a:extLst>
                    <a:ext uri="{9D8B030D-6E8A-4147-A177-3AD203B41FA5}">
                      <a16:colId xmlns:a16="http://schemas.microsoft.com/office/drawing/2014/main" val="3671713278"/>
                    </a:ext>
                  </a:extLst>
                </a:gridCol>
                <a:gridCol w="1356933">
                  <a:extLst>
                    <a:ext uri="{9D8B030D-6E8A-4147-A177-3AD203B41FA5}">
                      <a16:colId xmlns:a16="http://schemas.microsoft.com/office/drawing/2014/main" val="2538885549"/>
                    </a:ext>
                  </a:extLst>
                </a:gridCol>
                <a:gridCol w="949854">
                  <a:extLst>
                    <a:ext uri="{9D8B030D-6E8A-4147-A177-3AD203B41FA5}">
                      <a16:colId xmlns:a16="http://schemas.microsoft.com/office/drawing/2014/main" val="1302523197"/>
                    </a:ext>
                  </a:extLst>
                </a:gridCol>
              </a:tblGrid>
              <a:tr h="5138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показателей тарифной сметы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Единица</a:t>
                      </a:r>
                    </a:p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 измерения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Исполнение, %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5866795"/>
                  </a:ext>
                </a:extLst>
              </a:tr>
              <a:tr h="28440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производство товаров и предоставление услуг,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тыс. 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31 445,59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37 278,46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0482783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Материальные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9 068,10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10 147,11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217972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материалы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9 068,10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10 147,11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239261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топливо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454054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электроэнергия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2556378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Затраты на оплату труда,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16 365,12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18 856,13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26973281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заработная плата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14 188,66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15 441,25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03637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2.2.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социальный налог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1 940,06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3 132,39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6036320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2.3.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ОСМС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236,40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282,49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290695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Амортизация основных средств и нематериальных активов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5 991,48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8 254,89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877750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Прочие затраты,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99863912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медицинские услуги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20,89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20,33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8821584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периода, всего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14001282"/>
                  </a:ext>
                </a:extLst>
              </a:tr>
              <a:tr h="1514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Общие и административные расходы, всего в т.ч.: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725812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5.1.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налоги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2 412,55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3 069,78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0130035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затрат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33 858,14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40 348,24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0045286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Прибыль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2 598,51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-6 922,08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43717092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36 456,65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33 426,15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94095784"/>
                  </a:ext>
                </a:extLst>
              </a:tr>
              <a:tr h="18777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Необоснованно полученный доход за неисполнение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1 048,10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56073592"/>
                  </a:ext>
                </a:extLst>
              </a:tr>
              <a:tr h="15911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VII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 доходов с учетом НД за исполнение ТС и ИП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35 408,55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33 426,15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94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8717907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21 630,45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8418305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4 425,63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998886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-"-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7 370,08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8912066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Объем оказанных услуг 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вагоно-час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549 647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668 801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682889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01.01- 30.09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453 754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966339971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01.10 - 31.10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68 700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80885019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01.11 - 31.12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146 348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2916957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01.01.-30.09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47,67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3153773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01.10.-30.10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64,42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388700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Тариф  01.11.-31.12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50,36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5687094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1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Справочно: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1614328"/>
                  </a:ext>
                </a:extLst>
              </a:tr>
              <a:tr h="16162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Среднесписочная численность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6,96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7,22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71201398"/>
                  </a:ext>
                </a:extLst>
              </a:tr>
              <a:tr h="15394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Среднемесячная заработная плата производственного персонала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тенге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169 883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178 243</a:t>
                      </a: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3989217"/>
                  </a:ext>
                </a:extLst>
              </a:tr>
            </a:tbl>
          </a:graphicData>
        </a:graphic>
      </p:graphicFrame>
      <p:pic>
        <p:nvPicPr>
          <p:cNvPr id="717" name="Рисунок 716">
            <a:extLst>
              <a:ext uri="{FF2B5EF4-FFF2-40B4-BE49-F238E27FC236}">
                <a16:creationId xmlns:a16="http://schemas.microsoft.com/office/drawing/2014/main" id="{8ABCD0A4-4BF9-4B99-B617-1A578A33FAE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4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42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 txBox="1">
            <a:spLocks/>
          </p:cNvSpPr>
          <p:nvPr/>
        </p:nvSpPr>
        <p:spPr>
          <a:xfrm>
            <a:off x="3" y="2"/>
            <a:ext cx="9905999" cy="908721"/>
          </a:xfrm>
          <a:prstGeom prst="rect">
            <a:avLst/>
          </a:prstGeom>
        </p:spPr>
        <p:txBody>
          <a:bodyPr anchor="ctr"/>
          <a:lstStyle>
            <a:lvl1pPr marL="0" indent="0" algn="ctr" defTabSz="1219170" rtl="0" eaLnBrk="1" latinLnBrk="1" hangingPunct="1">
              <a:spcBef>
                <a:spcPct val="20000"/>
              </a:spcBef>
              <a:buFont typeface="Arial" pitchFamily="34" charset="0"/>
              <a:buNone/>
              <a:defRPr sz="48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 pitchFamily="34" charset="0"/>
              </a:defRPr>
            </a:lvl1pPr>
            <a:lvl2pPr marL="990575" indent="-380990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37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3962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ИСПОЛНЕНИЕ ИНВЕСТИЦИОННОЙ ПРОГРАММЫ  </a:t>
            </a:r>
          </a:p>
          <a:p>
            <a:pPr lvl="0" defTabSz="914400" fontAlgn="auto" latinLnBrk="0">
              <a:spcAft>
                <a:spcPts val="0"/>
              </a:spcAft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НА УСЛУГИ ПОДЪЕЗДНЫХ ПУТЕЙ ПО ИТОГАМ 2023 ГОДА</a:t>
            </a:r>
            <a:r>
              <a:rPr lang="ru-RU" altLang="ko-KR" sz="180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8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Line 809"/>
          <p:cNvSpPr>
            <a:spLocks noChangeShapeType="1"/>
          </p:cNvSpPr>
          <p:nvPr/>
        </p:nvSpPr>
        <p:spPr bwMode="auto">
          <a:xfrm>
            <a:off x="585590" y="908723"/>
            <a:ext cx="9002925" cy="14885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916E5AEE-6B66-4E55-9721-08200A8620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056229"/>
              </p:ext>
            </p:extLst>
          </p:nvPr>
        </p:nvGraphicFramePr>
        <p:xfrm>
          <a:off x="585591" y="1043736"/>
          <a:ext cx="9002924" cy="3291840"/>
        </p:xfrm>
        <a:graphic>
          <a:graphicData uri="http://schemas.openxmlformats.org/drawingml/2006/table">
            <a:tbl>
              <a:tblPr/>
              <a:tblGrid>
                <a:gridCol w="816094">
                  <a:extLst>
                    <a:ext uri="{9D8B030D-6E8A-4147-A177-3AD203B41FA5}">
                      <a16:colId xmlns:a16="http://schemas.microsoft.com/office/drawing/2014/main" val="1034084010"/>
                    </a:ext>
                  </a:extLst>
                </a:gridCol>
                <a:gridCol w="5111115">
                  <a:extLst>
                    <a:ext uri="{9D8B030D-6E8A-4147-A177-3AD203B41FA5}">
                      <a16:colId xmlns:a16="http://schemas.microsoft.com/office/drawing/2014/main" val="1243275948"/>
                    </a:ext>
                  </a:extLst>
                </a:gridCol>
                <a:gridCol w="949853">
                  <a:extLst>
                    <a:ext uri="{9D8B030D-6E8A-4147-A177-3AD203B41FA5}">
                      <a16:colId xmlns:a16="http://schemas.microsoft.com/office/drawing/2014/main" val="1392573760"/>
                    </a:ext>
                  </a:extLst>
                </a:gridCol>
                <a:gridCol w="2125862">
                  <a:extLst>
                    <a:ext uri="{9D8B030D-6E8A-4147-A177-3AD203B41FA5}">
                      <a16:colId xmlns:a16="http://schemas.microsoft.com/office/drawing/2014/main" val="3635560695"/>
                    </a:ext>
                  </a:extLst>
                </a:gridCol>
              </a:tblGrid>
              <a:tr h="585064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9241620"/>
                  </a:ext>
                </a:extLst>
              </a:tr>
              <a:tr h="66028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объем, </a:t>
                      </a:r>
                      <a:r>
                        <a:rPr lang="ru-RU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</a:t>
                      </a:r>
                      <a:endParaRPr lang="ru-RU" sz="14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тыс.тенге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35605"/>
                  </a:ext>
                </a:extLst>
              </a:tr>
              <a:tr h="12151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регулируемой услуге подъездных путей  </a:t>
                      </a:r>
                    </a:p>
                    <a:p>
                      <a:pPr algn="l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«НК «ҚТЖ», в том числе: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46104448"/>
                  </a:ext>
                </a:extLst>
              </a:tr>
              <a:tr h="83135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средств малой механизации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17 964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260057"/>
                  </a:ext>
                </a:extLst>
              </a:tr>
            </a:tbl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2759CD-2117-4FE1-A568-D7CEF66FDFF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72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819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-4251" y="2974975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 ПО ПЕРЕДАЧЕ  ЭЛЕКТРИЧЕСКОЙ  ЭНЕРГИИ</a:t>
            </a:r>
            <a:endParaRPr lang="ko-KR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834E70B-8880-447C-97C3-D00ABA6E7AA6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9621" y="14888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481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0"/>
            <a:ext cx="9906000" cy="90805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ru-RU" altLang="ko-KR" sz="1800" b="1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 defTabSz="914400" latinLnBrk="0">
              <a:buNone/>
              <a:defRPr/>
            </a:pPr>
            <a:r>
              <a:rPr lang="ru-RU" altLang="ko-KR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УСЛУГИ ПО ПЕРЕДАЧЕ ЭЛЕКТРИЧЕСКОЙ ЭНЕРГИИ</a:t>
            </a:r>
            <a:endParaRPr lang="ko-KR" altLang="en-US" sz="18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34269" y="1256224"/>
            <a:ext cx="8957919" cy="786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В состав Компании входит 12 отделений магистральной сети, оказывающие у</a:t>
            </a:r>
            <a:r>
              <a:rPr lang="ru-RU" altLang="ko-KR" sz="1600" b="1" dirty="0">
                <a:solidFill>
                  <a:srgbClr val="5A5A5A"/>
                </a:solidFill>
                <a:latin typeface="Times New Roman" pitchFamily="18" charset="0"/>
                <a:cs typeface="Times New Roman" pitchFamily="18" charset="0"/>
              </a:rPr>
              <a:t>сл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уги по передаче электрической энергии.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4269" y="2303508"/>
            <a:ext cx="3977608" cy="29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Компания имеет электросетевые объекты: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линий электропередачи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– 12 314,8 км,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установленная мощность ТП, КТП – 1 164,6 (</a:t>
            </a:r>
            <a:r>
              <a:rPr lang="ru-RU" altLang="ko-KR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тыс.кВт</a:t>
            </a:r>
            <a:r>
              <a:rPr lang="ru-RU" altLang="ko-KR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).  </a:t>
            </a: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1219170" fontAlgn="auto" latinLnBrk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ru-RU" altLang="ko-KR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591152" y="4941594"/>
            <a:ext cx="8780579" cy="417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2023 году услугами по передаче электрической энергии пользовались 695 потребителей.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25244" y="2275436"/>
            <a:ext cx="4204575" cy="2914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 распределительных устройств, трансформаторных подстанций (ТП) и комплектных трансформаторных подстанций (КТП) – 7 031 единиц. Из них 2449 распределительных устройств и 4582 ТП и КТП.</a:t>
            </a:r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ru-RU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Номер слайда 2"/>
          <p:cNvSpPr txBox="1">
            <a:spLocks/>
          </p:cNvSpPr>
          <p:nvPr/>
        </p:nvSpPr>
        <p:spPr>
          <a:xfrm>
            <a:off x="9472612" y="6174308"/>
            <a:ext cx="433388" cy="691391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Номер слайда 2"/>
          <p:cNvSpPr txBox="1">
            <a:spLocks/>
          </p:cNvSpPr>
          <p:nvPr/>
        </p:nvSpPr>
        <p:spPr>
          <a:xfrm>
            <a:off x="9408495" y="6309320"/>
            <a:ext cx="493254" cy="548679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US" sz="1600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1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2" name="Line 809"/>
          <p:cNvSpPr>
            <a:spLocks noChangeShapeType="1"/>
          </p:cNvSpPr>
          <p:nvPr/>
        </p:nvSpPr>
        <p:spPr bwMode="auto">
          <a:xfrm>
            <a:off x="585590" y="837951"/>
            <a:ext cx="9002925" cy="25763"/>
          </a:xfrm>
          <a:prstGeom prst="line">
            <a:avLst/>
          </a:prstGeom>
          <a:noFill/>
          <a:ln w="57150" cmpd="thinThick">
            <a:solidFill>
              <a:schemeClr val="bg1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dirty="0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0CAA33-CA45-4D2C-B187-85C5429D352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4346" y="13870"/>
            <a:ext cx="1152128" cy="108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63102"/>
      </p:ext>
    </p:extLst>
  </p:cSld>
  <p:clrMapOvr>
    <a:masterClrMapping/>
  </p:clrMapOvr>
</p:sld>
</file>

<file path=ppt/theme/theme1.xml><?xml version="1.0" encoding="utf-8"?>
<a:theme xmlns:a="http://schemas.openxmlformats.org/drawingml/2006/main" name="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1_Section Break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ontents Slide Master">
  <a:themeElements>
    <a:clrScheme name="ALLPPT-COLOR-A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72C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34380</TotalTime>
  <Words>1937</Words>
  <Application>Microsoft Office PowerPoint</Application>
  <PresentationFormat>Лист A4 (210x297 мм)</PresentationFormat>
  <Paragraphs>720</Paragraphs>
  <Slides>14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Section Break Slide Master</vt:lpstr>
      <vt:lpstr>Contents Slide Master</vt:lpstr>
      <vt:lpstr>1_Section Break Slide Master</vt:lpstr>
      <vt:lpstr>1_Contents Slide Master</vt:lpstr>
      <vt:lpstr>Тема Office</vt:lpstr>
      <vt:lpstr>АО «НК «Қазақстан темір жолы»    ИТОГИ ДЕЯТЕЛЬНОСТИ ЗА 2023 ГОД  И ОСНОВНЫЕ ЗАДАЧИ  ПО УСЛУГАМ ПРЕДОСТАВЛЕНИЯ ПОДЪЕЗДНЫХ ПУТЕЙ  И ПЕРЕДАЧЕ ЭЛЕКТРИЧЕСКОЙ ЭНЕРГИИ        г.Астана 24.04.2024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ОТЧЁТ О ДЕЯТЕЛЬНОСТИ  АО «НК «ЌАЗАЌСТАН ТЕМIР ЖОЛЫ»  ЗА 2007 ГОД ПО ПРЕДОСТАВЛЕНИЮ РЕГУЛИРУЕМЫХ УСЛУГ</dc:title>
  <dc:creator>1</dc:creator>
  <cp:lastModifiedBy>Айгуль Мырзалиева</cp:lastModifiedBy>
  <cp:revision>2752</cp:revision>
  <cp:lastPrinted>2024-04-15T13:13:13Z</cp:lastPrinted>
  <dcterms:created xsi:type="dcterms:W3CDTF">2008-04-18T14:55:38Z</dcterms:created>
  <dcterms:modified xsi:type="dcterms:W3CDTF">2024-04-19T10:47:21Z</dcterms:modified>
</cp:coreProperties>
</file>