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</p:sldMasterIdLst>
  <p:notesMasterIdLst>
    <p:notesMasterId r:id="rId21"/>
  </p:notesMasterIdLst>
  <p:handoutMasterIdLst>
    <p:handoutMasterId r:id="rId22"/>
  </p:handoutMasterIdLst>
  <p:sldIdLst>
    <p:sldId id="284" r:id="rId5"/>
    <p:sldId id="328" r:id="rId6"/>
    <p:sldId id="330" r:id="rId7"/>
    <p:sldId id="971" r:id="rId8"/>
    <p:sldId id="352" r:id="rId9"/>
    <p:sldId id="331" r:id="rId10"/>
    <p:sldId id="363" r:id="rId11"/>
    <p:sldId id="332" r:id="rId12"/>
    <p:sldId id="369" r:id="rId13"/>
    <p:sldId id="972" r:id="rId14"/>
    <p:sldId id="970" r:id="rId15"/>
    <p:sldId id="339" r:id="rId16"/>
    <p:sldId id="387" r:id="rId17"/>
    <p:sldId id="341" r:id="rId18"/>
    <p:sldId id="388" r:id="rId19"/>
    <p:sldId id="365" r:id="rId20"/>
  </p:sldIdLst>
  <p:sldSz cx="9906000" cy="6858000" type="A4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9401B"/>
    <a:srgbClr val="FF1919"/>
    <a:srgbClr val="CCCCFF"/>
    <a:srgbClr val="5DBEE9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726" autoAdjust="0"/>
    <p:restoredTop sz="99072" autoAdjust="0"/>
  </p:normalViewPr>
  <p:slideViewPr>
    <p:cSldViewPr snapToGrid="0">
      <p:cViewPr varScale="1">
        <p:scale>
          <a:sx n="71" d="100"/>
          <a:sy n="71" d="100"/>
        </p:scale>
        <p:origin x="66" y="138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641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0442" y="0"/>
            <a:ext cx="2945660" cy="49641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16.04.2024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30091"/>
            <a:ext cx="2945660" cy="49641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0442" y="9430091"/>
            <a:ext cx="2945660" cy="49641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2945660" cy="49813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2" y="1"/>
            <a:ext cx="2945660" cy="49813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16.04.2024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77900" y="1241425"/>
            <a:ext cx="4841875" cy="33512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108" tIns="46054" rIns="92108" bIns="4605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960"/>
            <a:ext cx="5438140" cy="3909239"/>
          </a:xfrm>
          <a:prstGeom prst="rect">
            <a:avLst/>
          </a:prstGeom>
        </p:spPr>
        <p:txBody>
          <a:bodyPr vert="horz" lIns="92108" tIns="46054" rIns="92108" bIns="4605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30093"/>
            <a:ext cx="2945660" cy="49813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2" y="9430093"/>
            <a:ext cx="2945660" cy="49813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77900" y="1241425"/>
            <a:ext cx="4841875" cy="335121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8EFA-47DC-4E98-965E-B1764BF6721D}" type="slidenum">
              <a:rPr lang="ru-RU" smtClean="0"/>
              <a:t>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351065"/>
            <a:ext cx="8813800" cy="6314904"/>
          </a:xfrm>
        </p:spPr>
        <p:txBody>
          <a:bodyPr>
            <a:normAutofit fontScale="90000"/>
          </a:bodyPr>
          <a:lstStyle/>
          <a:p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ДЕЯТЕЛЬНОСТИ ЗА 2023 ГОД И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НА 2024 ГОД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 Астана</a:t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16.04.2024</a:t>
            </a: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732249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0483211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9B229C6-4CB7-4715-9D33-C1CA5325DEB0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48544" y="164295"/>
            <a:ext cx="8587706" cy="64633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>
            <a:defPPr>
              <a:defRPr lang="ru-RU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none" spc="0" normalizeH="0" baseline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cs typeface="Times New Roman" pitchFamily="18" charset="0"/>
              </a:defRPr>
            </a:lvl1pPr>
          </a:lstStyle>
          <a:p>
            <a:r>
              <a:rPr lang="ru-RU" dirty="0"/>
              <a:t>ОТЧЕТ ОБ ИСПОЛНЕНИИ ИНВЕСТИЦИОННОЙ ПРОГРАММЫ  </a:t>
            </a:r>
          </a:p>
          <a:p>
            <a:r>
              <a:rPr lang="ru-RU" dirty="0"/>
              <a:t>НА УСЛУГИ МЖС ЗА 2023 ГОД </a:t>
            </a:r>
          </a:p>
        </p:txBody>
      </p:sp>
      <p:pic>
        <p:nvPicPr>
          <p:cNvPr id="6" name="Picture 9" descr="Логотип copy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03" y="86986"/>
            <a:ext cx="609972" cy="6777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465273"/>
              </p:ext>
            </p:extLst>
          </p:nvPr>
        </p:nvGraphicFramePr>
        <p:xfrm>
          <a:off x="331998" y="1227666"/>
          <a:ext cx="9355939" cy="40342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06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372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86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594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1006"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Наименование  проекта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Факт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97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074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92075" indent="0" algn="l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по АО "НК "КТЖ", в т.ч.: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130 026 370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6203">
                <a:tc>
                  <a:txBody>
                    <a:bodyPr/>
                    <a:lstStyle/>
                    <a:p>
                      <a:pPr marL="0" indent="0" algn="ctr">
                        <a:buFont typeface="+mj-lt"/>
                        <a:buNone/>
                      </a:pPr>
                      <a:r>
                        <a:rPr lang="ru-RU" sz="1600" dirty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84406" marR="8440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пути на новых материалах (подрядным способом) 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528 км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103 072 515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0786">
                <a:tc>
                  <a:txBody>
                    <a:bodyPr/>
                    <a:lstStyle/>
                    <a:p>
                      <a:pPr marL="0" indent="0" algn="ctr">
                        <a:buFont typeface="+mj-lt"/>
                        <a:buNone/>
                      </a:pPr>
                      <a:r>
                        <a:rPr lang="ru-RU" sz="1600" dirty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84406" marR="8440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Смена комплекса стрелочного перевода с железобетонными брусьями и комплектующих элементов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622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16 200 603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4950">
                <a:tc>
                  <a:txBody>
                    <a:bodyPr/>
                    <a:lstStyle/>
                    <a:p>
                      <a:pPr marL="0" indent="0" algn="ctr">
                        <a:buFont typeface="+mj-lt"/>
                        <a:buNone/>
                      </a:pPr>
                      <a:r>
                        <a:rPr lang="ru-RU" sz="1600" dirty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84406" marR="8440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Приобретение трансформаторов 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2 553 001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1729">
                <a:tc>
                  <a:txBody>
                    <a:bodyPr/>
                    <a:lstStyle/>
                    <a:p>
                      <a:pPr marL="0" indent="0" algn="ctr">
                        <a:buFont typeface="+mj-lt"/>
                        <a:buNone/>
                      </a:pPr>
                      <a:r>
                        <a:rPr lang="ru-RU" sz="1600" dirty="0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84406" marR="8440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Приобретение электротехнического оборудования 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88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876 890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4222059"/>
                  </a:ext>
                </a:extLst>
              </a:tr>
              <a:tr h="678270">
                <a:tc>
                  <a:txBody>
                    <a:bodyPr/>
                    <a:lstStyle/>
                    <a:p>
                      <a:pPr marL="0" indent="0" algn="ctr">
                        <a:buFont typeface="+mj-lt"/>
                        <a:buNone/>
                      </a:pPr>
                      <a:r>
                        <a:rPr lang="ru-RU" sz="1600" dirty="0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84406" marR="8440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Прочее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7 323 361</a:t>
                      </a:r>
                    </a:p>
                  </a:txBody>
                  <a:tcPr marL="8792" marR="8792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Rectangle 3">
            <a:extLst>
              <a:ext uri="{FF2B5EF4-FFF2-40B4-BE49-F238E27FC236}">
                <a16:creationId xmlns:a16="http://schemas.microsoft.com/office/drawing/2014/main" id="{986C97B1-F5A9-9FB7-A7F9-6DCBEBFB44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5810" y="886701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</p:spTree>
    <p:extLst>
      <p:ext uri="{BB962C8B-B14F-4D97-AF65-F5344CB8AC3E}">
        <p14:creationId xmlns:p14="http://schemas.microsoft.com/office/powerpoint/2010/main" val="38429669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РАБОТЕ С ПОТРЕБИТЕЛЯМИ УСЛУГ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56016" y="1187514"/>
            <a:ext cx="9593967" cy="52187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marR="0" lvl="1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Заключены договора на оказание услуг МЖС в пассажирском движении - </a:t>
            </a:r>
            <a:r>
              <a:rPr kumimoji="0" lang="ru-RU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15,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в грузовом – </a:t>
            </a:r>
            <a:r>
              <a:rPr kumimoji="0" lang="ru-RU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3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                   ( </a:t>
            </a:r>
            <a:r>
              <a:rPr kumimoji="0" lang="ru-RU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том числе 2 частных перевозчика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).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Согласно приказам КРЕМ РК пассажирским перевозчикам предоставлен временный понижающий коэффициент в размере 0,01 к тарифу на услуги МЖС при перевозке пассажиров железнодорожным транспортом. 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Общая сумма </a:t>
            </a:r>
            <a:r>
              <a:rPr 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ВПК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в 2023 году составила </a:t>
            </a:r>
            <a:r>
              <a:rPr 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20,3 млрд .тенге.</a:t>
            </a:r>
            <a:endParaRPr kumimoji="0" lang="ru-RU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355600" marR="0" lvl="1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Продолжается работа по внесению изменений и дополнений в Правила пользования магистральной железнодорожной сетью, утвержденных приказом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и.о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 Министра по инвестициям и развитию Республики Казахстан от 27 марта 2015  года №366.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355600" marR="0" lvl="1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Разработано и направлено на рассмотрение в Министерство транспорта РК проект приказа «Об утверждении Правил допуска локомотивов,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моторвагонного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и специального самоходного подвижного состава на магистральную железнодорожную сеть».</a:t>
            </a:r>
          </a:p>
          <a:p>
            <a:pPr marL="355600" marR="0" lvl="1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Утвержден Регламент следования локомотивов оператора локомотивной тяги по магистральной железнодорожной сети для осуществления операций по подаче, уборке вагонов, утвержденный приказом от 7 сентября 2023 года №624-ЦЗ.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157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605390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</a:t>
            </a:r>
            <a:r>
              <a:rPr lang="kk-KZ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</a:t>
            </a:r>
            <a:r>
              <a:rPr lang="ru-RU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родолжение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109601"/>
            <a:ext cx="9593966" cy="54239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рамках реализации мероприятий проекта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Центр управления движением поездов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период 2018-2023 гг. выполнено: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(МП АСДЦ) на 454 раздельных пунктах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40 диспетчерских кругах Западного, Юго-Восточного и Северного регионов, что позволило обеспечить централизованное управление раздельными пунктами поездным диспетчером; непрерывный контроль в автоматическом режиме за поездной ситуацией (свободность/занятость участков, положение стрелок, наличие заданного маршрута и др.);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создание Центра управления движением поездов и инфраструктурой Западного региона, г. Актобе, </a:t>
            </a:r>
            <a:r>
              <a:rPr lang="ru-RU" sz="1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позволило управлять движением поездов из одного места в границах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5-ти  отделений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общей эксплуатационной длиной -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5 245,5 км;</a:t>
            </a:r>
            <a:endParaRPr lang="en-US" sz="1600" b="1" i="1" dirty="0">
              <a:latin typeface="Times New Roman" pitchFamily="18" charset="0"/>
              <a:cs typeface="Times New Roman" pitchFamily="18" charset="0"/>
            </a:endParaRP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создание Центра управления движением поездов и инфраструктурой Юго-Восточного региона, г. Алматы,  позволяющий управлять движением поездов из одного места в границах </a:t>
            </a:r>
            <a:r>
              <a:rPr lang="en-US" sz="1600" dirty="0"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-х  отделений общей эксплуатационной длиной –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4 450 км;</a:t>
            </a:r>
          </a:p>
          <a:p>
            <a:pPr marL="177800" algn="just">
              <a:lnSpc>
                <a:spcPct val="150000"/>
              </a:lnSpc>
              <a:spcAft>
                <a:spcPts val="400"/>
              </a:spcAft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0598657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109601"/>
            <a:ext cx="9593965" cy="5259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создание Центра управления движением поездов и инфраструктурой Северного региона, г. Астана,  позволяющий управлять движением поездов из одного места в границах 4-х  отделений общей эксплуатационной длиной –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4 444 км;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проведена модернизация и включены в диспетчеризацию 3 раздельных пункта участка Кызылжар-Жезказган;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Проведена модернизация в 49-ти линейно-аппаратных залах.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Проведены работы по модернизации инфраструктуры для повышения пропускной способности:</a:t>
            </a: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разработано ТЭО на строительство железнодорожной линии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Дарбаза-Мактаарал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откорректирована ПСД на строительство обводной железнодорожной линии вокруг Алматинского узла.</a:t>
            </a:r>
            <a:endParaRPr lang="en-US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285750" lvl="0" indent="-285750">
              <a:lnSpc>
                <a:spcPct val="150000"/>
              </a:lnSpc>
              <a:buFont typeface="Wingdings" panose="05000000000000000000" pitchFamily="2" charset="2"/>
              <a:buChar char="v"/>
              <a:tabLst>
                <a:tab pos="90170" algn="l"/>
                <a:tab pos="180340" algn="l"/>
              </a:tabLst>
            </a:pPr>
            <a:r>
              <a:rPr lang="kk-KZ" sz="1600" dirty="0">
                <a:latin typeface="Times New Roman" pitchFamily="18" charset="0"/>
                <a:cs typeface="Times New Roman" pitchFamily="18" charset="0"/>
              </a:rPr>
              <a:t>Применены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новые технологии:</a:t>
            </a:r>
          </a:p>
          <a:p>
            <a:pPr marL="645750" indent="-285750" algn="just">
              <a:spcAft>
                <a:spcPts val="350"/>
              </a:spcAft>
              <a:buFont typeface="Arial" panose="020B0604020202020204" pitchFamily="34" charset="0"/>
              <a:buChar char="•"/>
              <a:tabLst>
                <a:tab pos="90170" algn="l"/>
                <a:tab pos="180340" algn="l"/>
              </a:tabLst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17,2 км -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геосинтетический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материал (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геотекстиль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) с гексагональной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георешеткой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и на 1 месте -лечение земляного полотна (карстовые  пустоты); </a:t>
            </a:r>
            <a:endPara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645750" indent="-285750" algn="just">
              <a:spcAft>
                <a:spcPts val="350"/>
              </a:spcAft>
              <a:buFont typeface="Arial" panose="020B0604020202020204" pitchFamily="34" charset="0"/>
              <a:buChar char="•"/>
              <a:tabLst>
                <a:tab pos="90170" algn="l"/>
                <a:tab pos="180340" algn="l"/>
              </a:tabLst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206 стыках - высокопрочные клееболтовые изолирующие стыки.</a:t>
            </a:r>
            <a:endParaRPr lang="en-US" sz="1600" dirty="0">
              <a:latin typeface="Times New Roman" pitchFamily="18" charset="0"/>
              <a:cs typeface="Times New Roman" pitchFamily="18" charset="0"/>
            </a:endParaRPr>
          </a:p>
          <a:p>
            <a:pPr marL="177800" algn="just">
              <a:lnSpc>
                <a:spcPct val="150000"/>
              </a:lnSpc>
              <a:spcAft>
                <a:spcPts val="400"/>
              </a:spcAft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679632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-190575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72370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2024 ГОД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10284" y="75773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14411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65255" y="727567"/>
            <a:ext cx="9826889" cy="52322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Осуществление  модернизации инфраструктуры для повышения пропускной способности: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продолжить строительство вторых путей на участке Достык –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Мойынты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начать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строительство железнодорожной линии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Дарбаза-Мактаарал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Реализация производственной программы, предусматривающей проведение ремонтных работ 1 401 </a:t>
            </a:r>
            <a:r>
              <a:rPr lang="ru-RU" sz="1600">
                <a:latin typeface="Times New Roman" pitchFamily="18" charset="0"/>
                <a:cs typeface="Times New Roman" pitchFamily="18" charset="0"/>
              </a:rPr>
              <a:t>км пути.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Реализация инновационных проектов с ресурсосберегающими технологиями, позволяющими повторно применять материалы верхнего строения пути, в том числе:</a:t>
            </a: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восстановление  1 200 крестовин методом  автоматической наплавки </a:t>
            </a: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сварка  4 500 рельсовых стыков с использованием метода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алюминотермитной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сваркой </a:t>
            </a: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726  комплектов стрелочных переводов с применением упругих рельсовых скреплений               </a:t>
            </a:r>
            <a:r>
              <a:rPr lang="en-US" sz="1600" dirty="0">
                <a:latin typeface="Times New Roman" pitchFamily="18" charset="0"/>
                <a:cs typeface="Times New Roman" pitchFamily="18" charset="0"/>
              </a:rPr>
              <a:t>SKL CL1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v"/>
              <a:tabLst>
                <a:tab pos="90170" algn="l"/>
                <a:tab pos="180340" algn="l"/>
              </a:tabLst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Дальнейшее применение новых технологий:</a:t>
            </a:r>
          </a:p>
          <a:p>
            <a:pPr marL="645750" indent="-285750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tabLst>
                <a:tab pos="90170" algn="l"/>
                <a:tab pos="180340" algn="l"/>
              </a:tabLst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на участках с пучинными местами применение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геосинтетического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материала (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геотекстиль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) с гексагональной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георешеткой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645750" indent="-285750" algn="just">
              <a:spcAft>
                <a:spcPts val="350"/>
              </a:spcAft>
              <a:buFont typeface="Arial" panose="020B0604020202020204" pitchFamily="34" charset="0"/>
              <a:buChar char="•"/>
              <a:tabLst>
                <a:tab pos="90170" algn="l"/>
                <a:tab pos="180340" algn="l"/>
              </a:tabLst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стыках - высокопрочные клееболтовые изолирующие стыки.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638522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58509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2024 ГОД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95169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185678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096234"/>
            <a:ext cx="9593966" cy="58573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anose="05000000000000000000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дорожной карты по совершенствованию корпоративной системы управления производственной безопасностью в рамках стратегии «Нулевого травматизма».</a:t>
            </a:r>
          </a:p>
          <a:p>
            <a:pPr marL="355600" marR="0" lvl="0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Оздоровление пути с применением комплексов путевых машин 6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465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км.</a:t>
            </a:r>
          </a:p>
          <a:p>
            <a:pPr marL="355600" marR="0" lvl="0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Проведение капитального ремонта 14 искусственных сооружений.</a:t>
            </a:r>
          </a:p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Продолжение работы по элементному обновлению электротехнического оборудования тяговых подстанций, имеющих большой износ и нуждающихся в замене, в том числе по замене тяговых трансформаторов в количестве 3 шт.,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элегазовых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выключателей 220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кВ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– 9 шт.,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элегазовых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выключателей 110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кВ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– 6 ед., аккумуляторных батарей с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подзарядным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 устройством -  5 комплектов, вакуумных выключателей (однополюсных) - 18 ед., вакуумных выключателей (двухполюсных) - 11 ед., вакуумных выключателей (трехполюсных) - 5 ед. 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anose="05000000000000000000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Реализация программы по улучшению социально-бытовых условий и повышению уровня организации труда по Дирекции магистральной сети, предусматривающей проведение ремонта производственных зданий, приобретение модульных зданий, автотранспорта, малой механизации, мотовозов, мебели, бытовой и офисной техники.  </a:t>
            </a:r>
          </a:p>
          <a:p>
            <a:pPr marL="355600" marR="0" lvl="0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highlight>
                <a:srgbClr val="FFFF00"/>
              </a:highligh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898041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СОДЕРЖАНИЕ ОТЧЕТА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891394"/>
            <a:ext cx="9125940" cy="4934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350"/>
              </a:spcAft>
            </a:pPr>
            <a:endParaRPr lang="ru-RU" dirty="0"/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Общая информация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объемах предоставленных регулируемых услуг;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основных финансово-экономических показателях монопольной деятельности за 2023 год;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постатейном исполнении тарифной сметы на регулируемые услуги магистральной железнодорожной сети за 2023 год;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исполнении инвестиционной программы за 2023 год;</a:t>
            </a:r>
          </a:p>
          <a:p>
            <a:pPr marL="457200" indent="-457200">
              <a:lnSpc>
                <a:spcPct val="150000"/>
              </a:lnSpc>
              <a:spcAft>
                <a:spcPts val="350"/>
              </a:spcAft>
              <a:buFontTx/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качестве предоставляемых услуг;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проводимой работе с потребителями регулируемых услуг;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7627202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1484786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32243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 О СУБЪЕКТЕ ЕСТЕСТВЕННОЙ МОНОПОЛИИ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86995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7632655"/>
              </p:ext>
            </p:extLst>
          </p:nvPr>
        </p:nvGraphicFramePr>
        <p:xfrm>
          <a:off x="426040" y="1135121"/>
          <a:ext cx="9145472" cy="5362671"/>
        </p:xfrm>
        <a:graphic>
          <a:graphicData uri="http://schemas.openxmlformats.org/drawingml/2006/table">
            <a:tbl>
              <a:tblPr/>
              <a:tblGrid>
                <a:gridCol w="69465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98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25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21 120,3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1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ж/д сети, в том числе: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16 055,6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двухпутных линий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4 985,6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электрифицированных участков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4 237,5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бесстыковых путей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15 709,4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межгосударственных стыковых пунктов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станций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831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5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отделений магистральной сети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ПЧ (дистанции пути)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2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ЭЧ (дистанции электроснабжения)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ШЧ (дистанция сигнализации и связи)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73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Вокзалы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301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зданий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Численность работников АО «НК «КТЖ» (за 2023 год)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44 585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342"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46491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ЗА 2023 ГОД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76064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85836"/>
              </p:ext>
            </p:extLst>
          </p:nvPr>
        </p:nvGraphicFramePr>
        <p:xfrm>
          <a:off x="449790" y="1712243"/>
          <a:ext cx="9025930" cy="4172968"/>
        </p:xfrm>
        <a:graphic>
          <a:graphicData uri="http://schemas.openxmlformats.org/drawingml/2006/table">
            <a:tbl>
              <a:tblPr/>
              <a:tblGrid>
                <a:gridCol w="43008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817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817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614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52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  2023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2023 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плану, 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3972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197 593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20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highlight>
                          <a:srgbClr val="FFFF00"/>
                        </a:highligh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2425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97 800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1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2425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81 885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1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17 908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</a:t>
                      </a:r>
                      <a: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4</a:t>
                      </a: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highlight>
                          <a:srgbClr val="FFFF00"/>
                        </a:highligh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highlight>
                          <a:srgbClr val="FFFF00"/>
                        </a:highligh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13161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Пробег пассажирских вагонов,</a:t>
                      </a:r>
                    </a:p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(тыс. ваг.км)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728 142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8837766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ОСНОВНЫЕ ФИНАНСОВО-ЭКОНОМИЧЕСКИЕ ПОКАЗАТЕЛИ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МОНОПОЛЬНОЙ ДЕЯТЕЛЬНОСТИ ПО ИТОГАМ 2023 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0793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7240191"/>
              </p:ext>
            </p:extLst>
          </p:nvPr>
        </p:nvGraphicFramePr>
        <p:xfrm>
          <a:off x="434781" y="1674143"/>
          <a:ext cx="9137847" cy="4496345"/>
        </p:xfrm>
        <a:graphic>
          <a:graphicData uri="http://schemas.openxmlformats.org/drawingml/2006/table">
            <a:tbl>
              <a:tblPr/>
              <a:tblGrid>
                <a:gridCol w="26716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4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44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685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288132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algn="ctr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473 564 005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53 927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2 499 774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476 117 706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526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726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408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84 058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3 496 017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530</a:t>
                      </a:r>
                      <a:r>
                        <a:rPr lang="en-US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306</a:t>
                      </a:r>
                      <a:r>
                        <a:rPr lang="en-US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48</a:t>
                      </a:r>
                      <a:r>
                        <a:rPr lang="en-US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3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(53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162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403)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(30 131)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(996 242)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(54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188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777)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36780" y="143173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37915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01301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1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 ЗА 2023 ГОД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0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4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5745971"/>
              </p:ext>
            </p:extLst>
          </p:nvPr>
        </p:nvGraphicFramePr>
        <p:xfrm>
          <a:off x="474121" y="1595149"/>
          <a:ext cx="8813932" cy="4760904"/>
        </p:xfrm>
        <a:graphic>
          <a:graphicData uri="http://schemas.openxmlformats.org/drawingml/2006/table">
            <a:tbl>
              <a:tblPr/>
              <a:tblGrid>
                <a:gridCol w="47588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8713">
                  <a:extLst>
                    <a:ext uri="{9D8B030D-6E8A-4147-A177-3AD203B41FA5}">
                      <a16:colId xmlns:a16="http://schemas.microsoft.com/office/drawing/2014/main" val="991715903"/>
                    </a:ext>
                  </a:extLst>
                </a:gridCol>
                <a:gridCol w="13546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218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6470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2023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2023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плану 2023г,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0404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пассажирских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612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656,6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0865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грузовых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605,4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0865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2703998"/>
                  </a:ext>
                </a:extLst>
              </a:tr>
              <a:tr h="20441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2022 года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2023 года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факту 2022г,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8173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Улучшение  плавности хода поездов за счет увеличения протяженности бесстыкового пути, </a:t>
                      </a:r>
                      <a:r>
                        <a:rPr lang="ru-RU" sz="1600" b="0" i="1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тыс.км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15,1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15,7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5074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Увеличение длины плетей бесстыкового пути,</a:t>
                      </a: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пар плетей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k-KZ" sz="10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 </a:t>
                      </a: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до перегона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131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7960730"/>
                  </a:ext>
                </a:extLst>
              </a:tr>
              <a:tr h="461611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до блок-участка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2 547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2 827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111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9013010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82988" y="6463274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814023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4" y="27500"/>
            <a:ext cx="9750226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ОТЧЕТ ОБ ИСПОЛНЕНИИ ТАРИФНОЙ СМЕТЫ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РЕГУЛИРУЕМЫЕ УСЛУГИ МЖС ЗА 2023 ГОД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31083" y="551614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995" y="-1658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3895087"/>
              </p:ext>
            </p:extLst>
          </p:nvPr>
        </p:nvGraphicFramePr>
        <p:xfrm>
          <a:off x="99408" y="631836"/>
          <a:ext cx="9737528" cy="6127351"/>
        </p:xfrm>
        <a:graphic>
          <a:graphicData uri="http://schemas.openxmlformats.org/drawingml/2006/table">
            <a:tbl>
              <a:tblPr/>
              <a:tblGrid>
                <a:gridCol w="5925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65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2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9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595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8721">
                  <a:extLst>
                    <a:ext uri="{9D8B030D-6E8A-4147-A177-3AD203B41FA5}">
                      <a16:colId xmlns:a16="http://schemas.microsoft.com/office/drawing/2014/main" val="3519431032"/>
                    </a:ext>
                  </a:extLst>
                </a:gridCol>
                <a:gridCol w="14382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42831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baseline="0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 исполнения</a:t>
                      </a:r>
                      <a:endParaRPr lang="ru-KZ" dirty="0"/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6769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предоставление   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98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348</a:t>
                      </a:r>
                      <a:r>
                        <a:rPr lang="ru-KZ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377</a:t>
                      </a:r>
                      <a:r>
                        <a:rPr lang="ru-KZ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384</a:t>
                      </a:r>
                      <a:endParaRPr lang="ru-KZ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440 066 630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</a:t>
                      </a:r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492</a:t>
                      </a:r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023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32 357 454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17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712 704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21 604 988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топливо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413 177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5 736 805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электроэнергия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366 142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5 015 660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141 440 641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192 945 644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124 940 033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167 688 910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12 966 696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20 297 093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       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3 533 912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4 959 641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5 712 425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54 364 594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23 738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2 523 206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779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12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3 408 557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157 875 733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оплата 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91 175 203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118 712 516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затраты, всего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1 168 691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13 025 292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5.3</a:t>
                      </a:r>
                      <a:endParaRPr lang="en-US" sz="98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Услуги по маневровой работе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1 064 663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26 137 924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42 703 256</a:t>
                      </a:r>
                      <a:endParaRPr lang="ru-KZ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86 659 778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41 004 035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52 078 508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4 882 455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21 806 369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230 785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1 908 750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96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441 888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648 663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8 038 833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19 501 083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6 320 075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8 213 643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578 725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1 601 364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1 4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43 204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2 616 415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181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9 596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295 901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аудиторские, консалтинговые и информационные  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642 034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648 438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627 029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643 953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69 644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81 109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869 843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2 326 463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699 221</a:t>
                      </a:r>
                      <a:endParaRPr lang="ru-KZ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34 581 270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в 20,3 раза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</a:t>
                      </a:r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91 080 640</a:t>
                      </a:r>
                      <a:endParaRPr lang="ru-KZ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526 726 408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доходов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449 610 133</a:t>
                      </a:r>
                      <a:endParaRPr lang="ru-KZ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473 564 005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Прибыль/убыток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58 529 493</a:t>
                      </a:r>
                      <a:endParaRPr lang="ru-KZ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- 53 162 403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7</a:t>
                      </a:r>
                      <a:endParaRPr lang="en-US" sz="98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Временная балансирующая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10 706 801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10 706 801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000" b="1" i="0" u="none" strike="noStrike" dirty="0">
                          <a:effectLst/>
                          <a:latin typeface="Times New Roman"/>
                        </a:rPr>
                        <a:t>8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Объем, грузооборот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197 593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209 834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91189" y="649287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1398063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FFAC9193-5648-4AB3-A7A7-3A855C0EF1B3}"/>
</file>

<file path=customXml/itemProps2.xml><?xml version="1.0" encoding="utf-8"?>
<ds:datastoreItem xmlns:ds="http://schemas.openxmlformats.org/officeDocument/2006/customXml" ds:itemID="{7C8F6389-2A61-4EE3-B98D-3E3B49847B06}"/>
</file>

<file path=customXml/itemProps3.xml><?xml version="1.0" encoding="utf-8"?>
<ds:datastoreItem xmlns:ds="http://schemas.openxmlformats.org/officeDocument/2006/customXml" ds:itemID="{8134D411-2BAC-4514-A8E3-DC1DBFF197A7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12259</TotalTime>
  <Words>1813</Words>
  <Application>Microsoft Office PowerPoint</Application>
  <PresentationFormat>Лист A4 (210x297 мм)</PresentationFormat>
  <Paragraphs>458</Paragraphs>
  <Slides>16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16</vt:i4>
      </vt:variant>
    </vt:vector>
  </HeadingPairs>
  <TitlesOfParts>
    <vt:vector size="23" baseType="lpstr">
      <vt:lpstr>Arial</vt:lpstr>
      <vt:lpstr>Arial Cyr</vt:lpstr>
      <vt:lpstr>Calibri</vt:lpstr>
      <vt:lpstr>Calibri Light</vt:lpstr>
      <vt:lpstr>Times New Roman</vt:lpstr>
      <vt:lpstr>Wingdings</vt:lpstr>
      <vt:lpstr>Тема Office</vt:lpstr>
      <vt:lpstr>АО «НК «Қазақстан темір жолы»   ИТОГИ ДЕЯТЕЛЬНОСТИ ЗА 2023 ГОД И ОСНОВНЫЕ ЗАДАЧИ НА 2024 ГОД ПО РЕГУЛИРУЕМЫМ УСЛУГАМ        г. Астана 16.04.2024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Зейне М Мырзамуратова</cp:lastModifiedBy>
  <cp:revision>714</cp:revision>
  <cp:lastPrinted>2024-04-16T13:14:09Z</cp:lastPrinted>
  <dcterms:created xsi:type="dcterms:W3CDTF">2020-01-28T07:53:37Z</dcterms:created>
  <dcterms:modified xsi:type="dcterms:W3CDTF">2024-04-16T13:42:08Z</dcterms:modified>
</cp:coreProperties>
</file>