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drawings/drawing1.xml" ContentType="application/vnd.openxmlformats-officedocument.drawingml.chartshapes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drawings/drawing2.xml" ContentType="application/vnd.openxmlformats-officedocument.drawingml.chartshapes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4"/>
    <p:sldMasterId id="2147483915" r:id="rId5"/>
    <p:sldMasterId id="2147483928" r:id="rId6"/>
    <p:sldMasterId id="2147483941" r:id="rId7"/>
  </p:sldMasterIdLst>
  <p:notesMasterIdLst>
    <p:notesMasterId r:id="rId28"/>
  </p:notesMasterIdLst>
  <p:handoutMasterIdLst>
    <p:handoutMasterId r:id="rId29"/>
  </p:handoutMasterIdLst>
  <p:sldIdLst>
    <p:sldId id="985" r:id="rId8"/>
    <p:sldId id="2147480233" r:id="rId9"/>
    <p:sldId id="330" r:id="rId10"/>
    <p:sldId id="972" r:id="rId11"/>
    <p:sldId id="973" r:id="rId12"/>
    <p:sldId id="1003" r:id="rId13"/>
    <p:sldId id="332" r:id="rId14"/>
    <p:sldId id="987" r:id="rId15"/>
    <p:sldId id="2147479710" r:id="rId16"/>
    <p:sldId id="2147480235" r:id="rId17"/>
    <p:sldId id="2147483016" r:id="rId18"/>
    <p:sldId id="2147483006" r:id="rId19"/>
    <p:sldId id="2147480230" r:id="rId20"/>
    <p:sldId id="2147480231" r:id="rId21"/>
    <p:sldId id="2147479698" r:id="rId22"/>
    <p:sldId id="2147480232" r:id="rId23"/>
    <p:sldId id="997" r:id="rId24"/>
    <p:sldId id="2147480234" r:id="rId25"/>
    <p:sldId id="998" r:id="rId26"/>
    <p:sldId id="365" r:id="rId27"/>
  </p:sldIdLst>
  <p:sldSz cx="9906000" cy="6858000" type="A4"/>
  <p:notesSz cx="6797675" cy="9926638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12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1919"/>
    <a:srgbClr val="336699"/>
    <a:srgbClr val="3D3E73"/>
    <a:srgbClr val="FFFFFF"/>
    <a:srgbClr val="F9401B"/>
    <a:srgbClr val="CCCCFF"/>
    <a:srgbClr val="5DBEE9"/>
    <a:srgbClr val="FF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0010" autoAdjust="0"/>
    <p:restoredTop sz="99072" autoAdjust="0"/>
  </p:normalViewPr>
  <p:slideViewPr>
    <p:cSldViewPr snapToGrid="0">
      <p:cViewPr varScale="1">
        <p:scale>
          <a:sx n="114" d="100"/>
          <a:sy n="114" d="100"/>
        </p:scale>
        <p:origin x="1002" y="102"/>
      </p:cViewPr>
      <p:guideLst>
        <p:guide orient="horz" pos="2160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78" d="100"/>
          <a:sy n="78" d="100"/>
        </p:scale>
        <p:origin x="3996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1.xml"/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slide" Target="slides/slide19.xml"/><Relationship Id="rId3" Type="http://schemas.openxmlformats.org/officeDocument/2006/relationships/customXml" Target="../customXml/item3.xml"/><Relationship Id="rId21" Type="http://schemas.openxmlformats.org/officeDocument/2006/relationships/slide" Target="slides/slide14.xml"/><Relationship Id="rId7" Type="http://schemas.openxmlformats.org/officeDocument/2006/relationships/slideMaster" Target="slideMasters/slideMaster4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9.xml"/><Relationship Id="rId20" Type="http://schemas.openxmlformats.org/officeDocument/2006/relationships/slide" Target="slides/slide13.xml"/><Relationship Id="rId29" Type="http://schemas.openxmlformats.org/officeDocument/2006/relationships/handoutMaster" Target="handoutMasters/handoutMaster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4.xml"/><Relationship Id="rId24" Type="http://schemas.openxmlformats.org/officeDocument/2006/relationships/slide" Target="slides/slide17.xml"/><Relationship Id="rId32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30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735840301384239E-3"/>
          <c:y val="0.29252258937086856"/>
          <c:w val="0.99552654817537767"/>
          <c:h val="0.546454147071398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chemeClr val="tx2"/>
            </a:solidFill>
            <a:ln>
              <a:solidFill>
                <a:srgbClr val="C00000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50000"/>
                </a:scheme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CE2A-45A1-BA55-61803892167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CE2A-45A1-BA55-61803892167E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1200">
                      <a:latin typeface="Arial" panose="020B0604020202020204" pitchFamily="34" charset="0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CE2A-45A1-BA55-61803892167E}"/>
                </c:ext>
              </c:extLst>
            </c:dLbl>
            <c:dLbl>
              <c:idx val="1"/>
              <c:layout>
                <c:manualLayout>
                  <c:x val="0"/>
                  <c:y val="1.500460771417996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E2A-45A1-BA55-61803892167E}"/>
                </c:ext>
              </c:extLst>
            </c:dLbl>
            <c:dLbl>
              <c:idx val="2"/>
              <c:layout>
                <c:manualLayout>
                  <c:x val="8.9470797693953202E-3"/>
                  <c:y val="2.863574852866954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5378477184629322"/>
                      <c:h val="0.2108696873866463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CE2A-45A1-BA55-61803892167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2025 год</c:v>
                </c:pt>
                <c:pt idx="1">
                  <c:v>2026 год</c:v>
                </c:pt>
              </c:strCache>
            </c:strRef>
          </c:cat>
          <c:val>
            <c:numRef>
              <c:f>Лист1!$B$2:$B$3</c:f>
              <c:numCache>
                <c:formatCode>#,##0</c:formatCode>
                <c:ptCount val="2"/>
                <c:pt idx="0">
                  <c:v>74</c:v>
                </c:pt>
                <c:pt idx="1">
                  <c:v>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E2A-45A1-BA55-61803892167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80"/>
        <c:axId val="246223232"/>
        <c:axId val="246224768"/>
      </c:barChart>
      <c:catAx>
        <c:axId val="24622323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pPr>
            <a:endParaRPr lang="ru-RU"/>
          </a:p>
        </c:txPr>
        <c:crossAx val="246224768"/>
        <c:crosses val="autoZero"/>
        <c:auto val="1"/>
        <c:lblAlgn val="ctr"/>
        <c:lblOffset val="100"/>
        <c:noMultiLvlLbl val="0"/>
      </c:catAx>
      <c:valAx>
        <c:axId val="246224768"/>
        <c:scaling>
          <c:orientation val="minMax"/>
          <c:min val="50"/>
        </c:scaling>
        <c:delete val="1"/>
        <c:axPos val="l"/>
        <c:numFmt formatCode="#,##0" sourceLinked="1"/>
        <c:majorTickMark val="out"/>
        <c:minorTickMark val="none"/>
        <c:tickLblPos val="nextTo"/>
        <c:crossAx val="246223232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  <c:userShapes r:id="rId2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662100456621002E-2"/>
          <c:y val="0"/>
          <c:w val="0.90053874254485544"/>
          <c:h val="0.8108686593500070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chemeClr val="tx2"/>
            </a:solidFill>
            <a:ln w="0">
              <a:noFill/>
            </a:ln>
            <a:effectLst>
              <a:glow>
                <a:schemeClr val="accent1">
                  <a:alpha val="40000"/>
                </a:schemeClr>
              </a:glow>
              <a:softEdge rad="0"/>
            </a:effectLst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F609-4C02-87CD-5FD3993AA48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 w="0">
                <a:noFill/>
              </a:ln>
              <a:effectLst>
                <a:glow>
                  <a:schemeClr val="accent1">
                    <a:alpha val="40000"/>
                  </a:schemeClr>
                </a:glow>
                <a:softEdge rad="0"/>
              </a:effectLst>
            </c:spPr>
            <c:extLst>
              <c:ext xmlns:c16="http://schemas.microsoft.com/office/drawing/2014/chart" uri="{C3380CC4-5D6E-409C-BE32-E72D297353CC}">
                <c16:uniqueId val="{00000002-F609-4C02-87CD-5FD3993AA48A}"/>
              </c:ext>
            </c:extLst>
          </c:dPt>
          <c:dLbls>
            <c:dLbl>
              <c:idx val="0"/>
              <c:layout>
                <c:manualLayout>
                  <c:x val="-1.0790484446772261E-2"/>
                  <c:y val="7.9103152977812383E-3"/>
                </c:manualLayout>
              </c:layout>
              <c:spPr>
                <a:noFill/>
                <a:ln>
                  <a:noFill/>
                </a:ln>
                <a:effectLst/>
                <a:scene3d>
                  <a:camera prst="orthographicFront"/>
                  <a:lightRig rig="threePt" dir="t"/>
                </a:scene3d>
                <a:sp3d>
                  <a:bevelT w="6350"/>
                </a:sp3d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200" b="0">
                      <a:latin typeface="Arial" panose="020B0604020202020204" pitchFamily="34" charset="0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565627291396372"/>
                      <c:h val="0.1619082517106511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F609-4C02-87CD-5FD3993AA48A}"/>
                </c:ext>
              </c:extLst>
            </c:dLbl>
            <c:dLbl>
              <c:idx val="1"/>
              <c:layout>
                <c:manualLayout>
                  <c:x val="-1.6570470835868746E-2"/>
                  <c:y val="1.54083793857569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4120108041330305"/>
                      <c:h val="0.1619082517106511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F609-4C02-87CD-5FD3993AA48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200" b="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Лист1!$A$2:$A$3</c:f>
              <c:strCache>
                <c:ptCount val="2"/>
                <c:pt idx="0">
                  <c:v>2025 год</c:v>
                </c:pt>
                <c:pt idx="1">
                  <c:v>2026 год</c:v>
                </c:pt>
              </c:strCache>
            </c:strRef>
          </c:cat>
          <c:val>
            <c:numRef>
              <c:f>Лист1!$B$2:$B$3</c:f>
              <c:numCache>
                <c:formatCode>#,##0</c:formatCode>
                <c:ptCount val="2"/>
                <c:pt idx="0">
                  <c:v>1056</c:v>
                </c:pt>
                <c:pt idx="1">
                  <c:v>722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609-4C02-87CD-5FD3993AA4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6"/>
        <c:overlap val="-41"/>
        <c:axId val="253344000"/>
        <c:axId val="253345792"/>
      </c:barChart>
      <c:catAx>
        <c:axId val="25334400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pPr>
            <a:endParaRPr lang="ru-RU"/>
          </a:p>
        </c:txPr>
        <c:crossAx val="253345792"/>
        <c:crosses val="autoZero"/>
        <c:auto val="1"/>
        <c:lblAlgn val="ctr"/>
        <c:lblOffset val="100"/>
        <c:noMultiLvlLbl val="0"/>
      </c:catAx>
      <c:valAx>
        <c:axId val="253345792"/>
        <c:scaling>
          <c:orientation val="minMax"/>
          <c:min val="60"/>
        </c:scaling>
        <c:delete val="1"/>
        <c:axPos val="l"/>
        <c:numFmt formatCode="#,##0" sourceLinked="1"/>
        <c:majorTickMark val="out"/>
        <c:minorTickMark val="none"/>
        <c:tickLblPos val="nextTo"/>
        <c:crossAx val="253344000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spPr>
    <a:noFill/>
    <a:ln>
      <a:noFill/>
    </a:ln>
    <a:effectLst>
      <a:glow>
        <a:schemeClr val="accent1"/>
      </a:glow>
      <a:outerShdw sx="1000" sy="1000" algn="ctr" rotWithShape="0">
        <a:srgbClr val="000000"/>
      </a:outerShdw>
    </a:effectLst>
  </c:spPr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465484477751424"/>
          <c:y val="0.14033492063492065"/>
          <c:w val="0.87822212480435635"/>
          <c:h val="0.78522883597883597"/>
        </c:manualLayout>
      </c:layout>
      <c:areaChart>
        <c:grouping val="standard"/>
        <c:varyColors val="0"/>
        <c:ser>
          <c:idx val="1"/>
          <c:order val="0"/>
          <c:tx>
            <c:strRef>
              <c:f>Лист1!$B$1</c:f>
              <c:strCache>
                <c:ptCount val="1"/>
                <c:pt idx="0">
                  <c:v>ЦЖС</c:v>
                </c:pt>
              </c:strCache>
            </c:strRef>
          </c:tx>
          <c:spPr>
            <a:solidFill>
              <a:schemeClr val="accent5">
                <a:lumMod val="20000"/>
                <a:lumOff val="80000"/>
              </a:schemeClr>
            </a:solidFill>
            <a:ln w="34925">
              <a:noFill/>
            </a:ln>
            <a:effectLst>
              <a:glow rad="127000">
                <a:schemeClr val="bg1"/>
              </a:glow>
            </a:effectLst>
          </c:spPr>
          <c:dPt>
            <c:idx val="1"/>
            <c:bubble3D val="0"/>
            <c:spPr>
              <a:solidFill>
                <a:schemeClr val="accent5">
                  <a:lumMod val="20000"/>
                  <a:lumOff val="80000"/>
                </a:schemeClr>
              </a:solidFill>
              <a:ln w="34925" cap="rnd">
                <a:noFill/>
                <a:round/>
                <a:tailEnd type="stealth" w="lg" len="lg"/>
              </a:ln>
              <a:effectLst>
                <a:glow rad="127000">
                  <a:schemeClr val="bg1"/>
                </a:glow>
              </a:effectLst>
            </c:spPr>
            <c:extLst>
              <c:ext xmlns:c16="http://schemas.microsoft.com/office/drawing/2014/chart" uri="{C3380CC4-5D6E-409C-BE32-E72D297353CC}">
                <c16:uniqueId val="{00000003-5A5E-4BA6-938D-09089ECED687}"/>
              </c:ext>
            </c:extLst>
          </c:dPt>
          <c:dLbls>
            <c:dLbl>
              <c:idx val="0"/>
              <c:layout>
                <c:manualLayout>
                  <c:x val="-1.494679380417553E-2"/>
                  <c:y val="-0.38101881851544023"/>
                </c:manualLayout>
              </c:layout>
              <c:tx>
                <c:rich>
                  <a:bodyPr/>
                  <a:lstStyle/>
                  <a:p>
                    <a:fld id="{0624AFCF-10FB-416C-BC33-4DE961849AFA}" type="VALUE">
                      <a:rPr lang="en-US">
                        <a:solidFill>
                          <a:schemeClr val="tx1"/>
                        </a:solidFill>
                      </a:rPr>
                      <a:pPr/>
                      <a:t>[ЗНАЧЕНИЕ]</a:t>
                    </a:fld>
                    <a:endParaRPr lang="ru-RU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5A5E-4BA6-938D-09089ECED687}"/>
                </c:ext>
              </c:extLst>
            </c:dLbl>
            <c:dLbl>
              <c:idx val="1"/>
              <c:layout>
                <c:manualLayout>
                  <c:x val="2.8305277143148708E-2"/>
                  <c:y val="-0.28853290951993937"/>
                </c:manualLayout>
              </c:layout>
              <c:tx>
                <c:rich>
                  <a:bodyPr/>
                  <a:lstStyle/>
                  <a:p>
                    <a:fld id="{557B93D2-1AF8-477C-8E57-016AAC2644C6}" type="VALUE">
                      <a:rPr lang="en-US">
                        <a:solidFill>
                          <a:srgbClr val="00B050"/>
                        </a:solidFill>
                      </a:rPr>
                      <a:pPr/>
                      <a:t>[ЗНАЧЕНИЕ]</a:t>
                    </a:fld>
                    <a:endParaRPr lang="ru-RU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5A5E-4BA6-938D-09089ECED68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800" b="1" i="0" u="none" strike="noStrike" kern="1200" baseline="0">
                    <a:solidFill>
                      <a:schemeClr val="accent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Лист1!$A$2:$A$3</c:f>
              <c:strCache>
                <c:ptCount val="2"/>
                <c:pt idx="0">
                  <c:v>2025г</c:v>
                </c:pt>
                <c:pt idx="1">
                  <c:v>2026г</c:v>
                </c:pt>
              </c:strCache>
            </c:strRef>
          </c:cat>
          <c:val>
            <c:numRef>
              <c:f>Лист1!$B$2:$B$3</c:f>
              <c:numCache>
                <c:formatCode>0</c:formatCode>
                <c:ptCount val="2"/>
                <c:pt idx="0">
                  <c:v>35</c:v>
                </c:pt>
                <c:pt idx="1">
                  <c:v>26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A5E-4BA6-938D-09089ECED68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64518144"/>
        <c:axId val="164525568"/>
      </c:areaChart>
      <c:catAx>
        <c:axId val="1645181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cap="all" spc="120" normalizeH="0" baseline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64525568"/>
        <c:crosses val="autoZero"/>
        <c:auto val="1"/>
        <c:lblAlgn val="ctr"/>
        <c:lblOffset val="100"/>
        <c:noMultiLvlLbl val="0"/>
      </c:catAx>
      <c:valAx>
        <c:axId val="164525568"/>
        <c:scaling>
          <c:orientation val="minMax"/>
          <c:min val="0.2"/>
        </c:scaling>
        <c:delete val="1"/>
        <c:axPos val="l"/>
        <c:numFmt formatCode="0" sourceLinked="1"/>
        <c:majorTickMark val="none"/>
        <c:minorTickMark val="none"/>
        <c:tickLblPos val="nextTo"/>
        <c:crossAx val="16451814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 cap="rnd" cmpd="sng">
      <a:noFill/>
    </a:ln>
    <a:effectLst/>
  </c:spPr>
  <c:txPr>
    <a:bodyPr/>
    <a:lstStyle/>
    <a:p>
      <a:pPr>
        <a:defRPr>
          <a:solidFill>
            <a:schemeClr val="dk1"/>
          </a:solidFill>
        </a:defRPr>
      </a:pPr>
      <a:endParaRPr lang="ru-RU"/>
    </a:p>
  </c:txPr>
  <c:externalData r:id="rId1">
    <c:autoUpdate val="0"/>
  </c:externalData>
  <c:userShapes r:id="rId2"/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0.24766</cdr:x>
      <cdr:y>0.21679</cdr:y>
    </cdr:from>
    <cdr:to>
      <cdr:x>0.74274</cdr:x>
      <cdr:y>0.38619</cdr:y>
    </cdr:to>
    <cdr:cxnSp macro="">
      <cdr:nvCxnSpPr>
        <cdr:cNvPr id="2" name="Прямая со стрелкой 1">
          <a:extLst xmlns:a="http://schemas.openxmlformats.org/drawingml/2006/main">
            <a:ext uri="{FF2B5EF4-FFF2-40B4-BE49-F238E27FC236}">
              <a16:creationId xmlns:a16="http://schemas.microsoft.com/office/drawing/2014/main" id="{DAAFE325-453A-2D90-85EE-56068BFE9658}"/>
            </a:ext>
          </a:extLst>
        </cdr:cNvPr>
        <cdr:cNvCxnSpPr>
          <a:cxnSpLocks xmlns:a="http://schemas.openxmlformats.org/drawingml/2006/main"/>
        </cdr:cNvCxnSpPr>
      </cdr:nvCxnSpPr>
      <cdr:spPr>
        <a:xfrm xmlns:a="http://schemas.openxmlformats.org/drawingml/2006/main">
          <a:off x="500711" y="506647"/>
          <a:ext cx="1000918" cy="395910"/>
        </a:xfrm>
        <a:prstGeom xmlns:a="http://schemas.openxmlformats.org/drawingml/2006/main" prst="straightConnector1">
          <a:avLst/>
        </a:prstGeom>
        <a:ln xmlns:a="http://schemas.openxmlformats.org/drawingml/2006/main" w="15875">
          <a:solidFill>
            <a:schemeClr val="tx2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0.16468</cdr:x>
      <cdr:y>0.12023</cdr:y>
    </cdr:from>
    <cdr:to>
      <cdr:x>0.8518</cdr:x>
      <cdr:y>0.34372</cdr:y>
    </cdr:to>
    <cdr:cxnSp macro="">
      <cdr:nvCxnSpPr>
        <cdr:cNvPr id="3" name="Прямая со стрелкой 2">
          <a:extLst xmlns:a="http://schemas.openxmlformats.org/drawingml/2006/main">
            <a:ext uri="{FF2B5EF4-FFF2-40B4-BE49-F238E27FC236}">
              <a16:creationId xmlns:a16="http://schemas.microsoft.com/office/drawing/2014/main" id="{7A94CA52-03B7-E09A-B1DC-015F9538867D}"/>
            </a:ext>
          </a:extLst>
        </cdr:cNvPr>
        <cdr:cNvCxnSpPr/>
      </cdr:nvCxnSpPr>
      <cdr:spPr>
        <a:xfrm xmlns:a="http://schemas.openxmlformats.org/drawingml/2006/main">
          <a:off x="549174" y="189061"/>
          <a:ext cx="2291391" cy="351449"/>
        </a:xfrm>
        <a:prstGeom xmlns:a="http://schemas.openxmlformats.org/drawingml/2006/main" prst="straightConnector1">
          <a:avLst/>
        </a:prstGeom>
        <a:ln xmlns:a="http://schemas.openxmlformats.org/drawingml/2006/main" w="38100">
          <a:solidFill>
            <a:srgbClr val="00B050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50442" y="0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r">
              <a:defRPr sz="1200"/>
            </a:lvl1pPr>
          </a:lstStyle>
          <a:p>
            <a:fld id="{17DEAC4F-317D-4B56-BD08-8735B1557E6A}" type="datetimeFigureOut">
              <a:rPr lang="ru-RU" smtClean="0"/>
              <a:t>29.07.2026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428583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50442" y="9428583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r">
              <a:defRPr sz="1200"/>
            </a:lvl1pPr>
          </a:lstStyle>
          <a:p>
            <a:fld id="{E2DB13EE-398F-4000-BD95-59E70E20B316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4974311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60" cy="498056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2" y="0"/>
            <a:ext cx="2945660" cy="498056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r">
              <a:defRPr sz="1200"/>
            </a:lvl1pPr>
          </a:lstStyle>
          <a:p>
            <a:fld id="{4AD5C910-172E-465E-9F6E-4BED48F9819A}" type="datetimeFigureOut">
              <a:rPr lang="ru-RU" smtClean="0"/>
              <a:t>29.07.2026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79488" y="1241425"/>
            <a:ext cx="48387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2108" tIns="46054" rIns="92108" bIns="4605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77195"/>
            <a:ext cx="5438140" cy="3908614"/>
          </a:xfrm>
          <a:prstGeom prst="rect">
            <a:avLst/>
          </a:prstGeom>
        </p:spPr>
        <p:txBody>
          <a:bodyPr vert="horz" lIns="92108" tIns="46054" rIns="92108" bIns="4605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60" cy="498055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2" y="9428584"/>
            <a:ext cx="2945660" cy="498055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r">
              <a:defRPr sz="1200"/>
            </a:lvl1pPr>
          </a:lstStyle>
          <a:p>
            <a:fld id="{74448EFA-47DC-4E98-965E-B1764BF6721D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5949174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979488" y="1241425"/>
            <a:ext cx="4838700" cy="3349625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448EFA-47DC-4E98-965E-B1764BF6721D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169022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1217613" y="1150938"/>
            <a:ext cx="4486275" cy="310515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2116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094577-418C-4255-A98B-1A1B9CDA61B3}" type="slidenum">
              <a:rPr kumimoji="0" lang="ru-RU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2116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25301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D99C80-892C-EF32-CBC8-2B82A922C0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C877485B-2715-A54E-F06B-F642A03158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79488" y="1241425"/>
            <a:ext cx="4838700" cy="3349625"/>
          </a:xfrm>
        </p:spPr>
        <p:txBody>
          <a:bodyPr/>
          <a:lstStyle/>
          <a:p>
            <a:endParaRPr lang="ru-KZ"/>
          </a:p>
        </p:txBody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B5F223A8-D05F-4395-D57D-CCCC9C53DF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409793F9-EE80-6F22-AF29-E494BD8650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39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F8D802-3F4C-49BE-BF18-CEF529950039}" type="slidenum">
              <a:rPr kumimoji="0" lang="ru-RU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396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9449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586926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65708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73188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45181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4199306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7381306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608654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1517399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189048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211809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7681867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6172946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8266572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9962483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790792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1363152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065359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9683158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2497501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9920528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7784554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3871031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5612128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3550742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58870002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5722640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 anchor="t"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96857841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1870888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6764101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3699948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508" indent="0" algn="ctr">
              <a:buNone/>
              <a:defRPr sz="1625"/>
            </a:lvl2pPr>
            <a:lvl3pPr marL="743014" indent="0" algn="ctr">
              <a:buNone/>
              <a:defRPr sz="1463"/>
            </a:lvl3pPr>
            <a:lvl4pPr marL="1114522" indent="0" algn="ctr">
              <a:buNone/>
              <a:defRPr sz="1300"/>
            </a:lvl4pPr>
            <a:lvl5pPr marL="1486028" indent="0" algn="ctr">
              <a:buNone/>
              <a:defRPr sz="1300"/>
            </a:lvl5pPr>
            <a:lvl6pPr marL="1857535" indent="0" algn="ctr">
              <a:buNone/>
              <a:defRPr sz="1300"/>
            </a:lvl6pPr>
            <a:lvl7pPr marL="2229043" indent="0" algn="ctr">
              <a:buNone/>
              <a:defRPr sz="1300"/>
            </a:lvl7pPr>
            <a:lvl8pPr marL="2600550" indent="0" algn="ctr">
              <a:buNone/>
              <a:defRPr sz="1300"/>
            </a:lvl8pPr>
            <a:lvl9pPr marL="2972058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A44FC1-BCB7-48ED-9841-501326AB9D95}" type="datetime1">
              <a:rPr lang="ru-RU" smtClean="0"/>
              <a:t>29.07.2026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2823724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784C22-E3CD-4475-84D0-8E22CFA93553}" type="datetime1">
              <a:rPr lang="ru-RU" smtClean="0"/>
              <a:t>29.07.2026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4782239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8" y="1709741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8" y="458946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508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3014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522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602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53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9043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5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205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AEF30C-D75D-4576-AF08-DCAF3E894F3B}" type="datetime1">
              <a:rPr lang="ru-RU" smtClean="0"/>
              <a:t>29.07.2026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1745575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4464849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6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6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95931-1CD3-4944-9234-EC969ACA4B57}" type="datetime1">
              <a:rPr lang="ru-RU" smtClean="0"/>
              <a:t>29.07.2026</a:t>
            </a:fld>
            <a:endParaRPr lang="ru-R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2687481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365128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30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508" indent="0">
              <a:buNone/>
              <a:defRPr sz="1625" b="1"/>
            </a:lvl2pPr>
            <a:lvl3pPr marL="743014" indent="0">
              <a:buNone/>
              <a:defRPr sz="1463" b="1"/>
            </a:lvl3pPr>
            <a:lvl4pPr marL="1114522" indent="0">
              <a:buNone/>
              <a:defRPr sz="1300" b="1"/>
            </a:lvl4pPr>
            <a:lvl5pPr marL="1486028" indent="0">
              <a:buNone/>
              <a:defRPr sz="1300" b="1"/>
            </a:lvl5pPr>
            <a:lvl6pPr marL="1857535" indent="0">
              <a:buNone/>
              <a:defRPr sz="1300" b="1"/>
            </a:lvl6pPr>
            <a:lvl7pPr marL="2229043" indent="0">
              <a:buNone/>
              <a:defRPr sz="1300" b="1"/>
            </a:lvl7pPr>
            <a:lvl8pPr marL="2600550" indent="0">
              <a:buNone/>
              <a:defRPr sz="1300" b="1"/>
            </a:lvl8pPr>
            <a:lvl9pPr marL="2972058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30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508" indent="0">
              <a:buNone/>
              <a:defRPr sz="1625" b="1"/>
            </a:lvl2pPr>
            <a:lvl3pPr marL="743014" indent="0">
              <a:buNone/>
              <a:defRPr sz="1463" b="1"/>
            </a:lvl3pPr>
            <a:lvl4pPr marL="1114522" indent="0">
              <a:buNone/>
              <a:defRPr sz="1300" b="1"/>
            </a:lvl4pPr>
            <a:lvl5pPr marL="1486028" indent="0">
              <a:buNone/>
              <a:defRPr sz="1300" b="1"/>
            </a:lvl5pPr>
            <a:lvl6pPr marL="1857535" indent="0">
              <a:buNone/>
              <a:defRPr sz="1300" b="1"/>
            </a:lvl6pPr>
            <a:lvl7pPr marL="2229043" indent="0">
              <a:buNone/>
              <a:defRPr sz="1300" b="1"/>
            </a:lvl7pPr>
            <a:lvl8pPr marL="2600550" indent="0">
              <a:buNone/>
              <a:defRPr sz="1300" b="1"/>
            </a:lvl8pPr>
            <a:lvl9pPr marL="2972058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23E8DA-6234-4104-BF10-9D67E02AE910}" type="datetime1">
              <a:rPr lang="ru-RU" smtClean="0"/>
              <a:t>29.07.2026</a:t>
            </a:fld>
            <a:endParaRPr lang="ru-RU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4974125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E42371-3FEC-46D0-8B8C-3DF3F77DD51B}" type="datetime1">
              <a:rPr lang="ru-RU" smtClean="0"/>
              <a:t>29.07.2026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8823110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2B3E6F-1E6E-427D-A57A-AA693CC49450}" type="datetime1">
              <a:rPr lang="ru-RU" smtClean="0"/>
              <a:t>29.07.2026</a:t>
            </a:fld>
            <a:endParaRPr lang="ru-RU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051226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1" y="987428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9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508" indent="0">
              <a:buNone/>
              <a:defRPr sz="1138"/>
            </a:lvl2pPr>
            <a:lvl3pPr marL="743014" indent="0">
              <a:buNone/>
              <a:defRPr sz="975"/>
            </a:lvl3pPr>
            <a:lvl4pPr marL="1114522" indent="0">
              <a:buNone/>
              <a:defRPr sz="813"/>
            </a:lvl4pPr>
            <a:lvl5pPr marL="1486028" indent="0">
              <a:buNone/>
              <a:defRPr sz="813"/>
            </a:lvl5pPr>
            <a:lvl6pPr marL="1857535" indent="0">
              <a:buNone/>
              <a:defRPr sz="813"/>
            </a:lvl6pPr>
            <a:lvl7pPr marL="2229043" indent="0">
              <a:buNone/>
              <a:defRPr sz="813"/>
            </a:lvl7pPr>
            <a:lvl8pPr marL="2600550" indent="0">
              <a:buNone/>
              <a:defRPr sz="813"/>
            </a:lvl8pPr>
            <a:lvl9pPr marL="2972058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6A845A-8995-43F7-9D7F-32A2C4630C7F}" type="datetime1">
              <a:rPr lang="ru-RU" smtClean="0"/>
              <a:t>29.07.2026</a:t>
            </a:fld>
            <a:endParaRPr lang="ru-R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2600797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1" y="987428"/>
            <a:ext cx="5014913" cy="4873625"/>
          </a:xfrm>
        </p:spPr>
        <p:txBody>
          <a:bodyPr anchor="t"/>
          <a:lstStyle>
            <a:lvl1pPr marL="0" indent="0">
              <a:buNone/>
              <a:defRPr sz="2600"/>
            </a:lvl1pPr>
            <a:lvl2pPr marL="371508" indent="0">
              <a:buNone/>
              <a:defRPr sz="2275"/>
            </a:lvl2pPr>
            <a:lvl3pPr marL="743014" indent="0">
              <a:buNone/>
              <a:defRPr sz="1950"/>
            </a:lvl3pPr>
            <a:lvl4pPr marL="1114522" indent="0">
              <a:buNone/>
              <a:defRPr sz="1625"/>
            </a:lvl4pPr>
            <a:lvl5pPr marL="1486028" indent="0">
              <a:buNone/>
              <a:defRPr sz="1625"/>
            </a:lvl5pPr>
            <a:lvl6pPr marL="1857535" indent="0">
              <a:buNone/>
              <a:defRPr sz="1625"/>
            </a:lvl6pPr>
            <a:lvl7pPr marL="2229043" indent="0">
              <a:buNone/>
              <a:defRPr sz="1625"/>
            </a:lvl7pPr>
            <a:lvl8pPr marL="2600550" indent="0">
              <a:buNone/>
              <a:defRPr sz="1625"/>
            </a:lvl8pPr>
            <a:lvl9pPr marL="2972058" indent="0">
              <a:buNone/>
              <a:defRPr sz="1625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9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508" indent="0">
              <a:buNone/>
              <a:defRPr sz="1138"/>
            </a:lvl2pPr>
            <a:lvl3pPr marL="743014" indent="0">
              <a:buNone/>
              <a:defRPr sz="975"/>
            </a:lvl3pPr>
            <a:lvl4pPr marL="1114522" indent="0">
              <a:buNone/>
              <a:defRPr sz="813"/>
            </a:lvl4pPr>
            <a:lvl5pPr marL="1486028" indent="0">
              <a:buNone/>
              <a:defRPr sz="813"/>
            </a:lvl5pPr>
            <a:lvl6pPr marL="1857535" indent="0">
              <a:buNone/>
              <a:defRPr sz="813"/>
            </a:lvl6pPr>
            <a:lvl7pPr marL="2229043" indent="0">
              <a:buNone/>
              <a:defRPr sz="813"/>
            </a:lvl7pPr>
            <a:lvl8pPr marL="2600550" indent="0">
              <a:buNone/>
              <a:defRPr sz="813"/>
            </a:lvl8pPr>
            <a:lvl9pPr marL="2972058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8A8103-0E46-44E6-9084-2C3DD00F8D06}" type="datetime1">
              <a:rPr lang="ru-RU" smtClean="0"/>
              <a:t>29.07.2026</a:t>
            </a:fld>
            <a:endParaRPr lang="ru-R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59316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5350BC-8F55-4564-9C44-75649FDFDD93}" type="datetime1">
              <a:rPr lang="ru-RU" smtClean="0"/>
              <a:t>29.07.2026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9883313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1" y="365126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7" y="365126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3FFB8-81A9-4ABE-965C-9187408B4973}" type="datetime1">
              <a:rPr lang="ru-RU" smtClean="0"/>
              <a:t>29.07.2026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7068412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495300" y="1600205"/>
            <a:ext cx="8915400" cy="4525963"/>
          </a:xfrm>
        </p:spPr>
        <p:txBody>
          <a:bodyPr rtlCol="0">
            <a:normAutofit/>
          </a:bodyPr>
          <a:lstStyle/>
          <a:p>
            <a:pPr lvl="0"/>
            <a:endParaRPr lang="ru-RU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fld id="{E23D500E-DAB4-4BBA-8230-44AE1B92C25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78225597"/>
      </p:ext>
    </p:extLst>
  </p:cSld>
  <p:clrMapOvr>
    <a:masterClrMapping/>
  </p:clrMapOvr>
  <p:transition spd="slow">
    <p:push dir="u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0683645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010480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375181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374570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8293406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509731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835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947475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6" r:id="rId1"/>
    <p:sldLayoutId id="2147483917" r:id="rId2"/>
    <p:sldLayoutId id="2147483918" r:id="rId3"/>
    <p:sldLayoutId id="2147483919" r:id="rId4"/>
    <p:sldLayoutId id="2147483920" r:id="rId5"/>
    <p:sldLayoutId id="2147483921" r:id="rId6"/>
    <p:sldLayoutId id="2147483922" r:id="rId7"/>
    <p:sldLayoutId id="2147483923" r:id="rId8"/>
    <p:sldLayoutId id="2147483924" r:id="rId9"/>
    <p:sldLayoutId id="2147483925" r:id="rId10"/>
    <p:sldLayoutId id="2147483926" r:id="rId11"/>
    <p:sldLayoutId id="2147483927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725846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9" r:id="rId1"/>
    <p:sldLayoutId id="2147483930" r:id="rId2"/>
    <p:sldLayoutId id="2147483931" r:id="rId3"/>
    <p:sldLayoutId id="2147483932" r:id="rId4"/>
    <p:sldLayoutId id="2147483933" r:id="rId5"/>
    <p:sldLayoutId id="2147483934" r:id="rId6"/>
    <p:sldLayoutId id="2147483935" r:id="rId7"/>
    <p:sldLayoutId id="2147483936" r:id="rId8"/>
    <p:sldLayoutId id="2147483937" r:id="rId9"/>
    <p:sldLayoutId id="2147483938" r:id="rId10"/>
    <p:sldLayoutId id="2147483939" r:id="rId11"/>
    <p:sldLayoutId id="2147483940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8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6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695B8B-C8EA-42AB-89CA-2A7BB14C8448}" type="datetime1">
              <a:rPr lang="ru-RU" smtClean="0"/>
              <a:t>29.07.2026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829929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2" r:id="rId1"/>
    <p:sldLayoutId id="2147483943" r:id="rId2"/>
    <p:sldLayoutId id="2147483944" r:id="rId3"/>
    <p:sldLayoutId id="2147483945" r:id="rId4"/>
    <p:sldLayoutId id="2147483946" r:id="rId5"/>
    <p:sldLayoutId id="2147483947" r:id="rId6"/>
    <p:sldLayoutId id="2147483948" r:id="rId7"/>
    <p:sldLayoutId id="2147483949" r:id="rId8"/>
    <p:sldLayoutId id="2147483950" r:id="rId9"/>
    <p:sldLayoutId id="2147483951" r:id="rId10"/>
    <p:sldLayoutId id="2147483952" r:id="rId11"/>
    <p:sldLayoutId id="2147483953" r:id="rId12"/>
  </p:sldLayoutIdLst>
  <p:hf hdr="0" ftr="0" dt="0"/>
  <p:txStyles>
    <p:titleStyle>
      <a:lvl1pPr algn="l" defTabSz="743014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54" indent="-185754" algn="l" defTabSz="743014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61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768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275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782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289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796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304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811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508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3014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522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6028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535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9043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550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2058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png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36.xml"/><Relationship Id="rId4" Type="http://schemas.openxmlformats.org/officeDocument/2006/relationships/chart" Target="../charts/char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slide" Target="slide3.xml"/><Relationship Id="rId1" Type="http://schemas.openxmlformats.org/officeDocument/2006/relationships/slideLayout" Target="../slideLayouts/slideLayout26.xml"/><Relationship Id="rId4" Type="http://schemas.openxmlformats.org/officeDocument/2006/relationships/chart" Target="../charts/chart3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jpeg"/><Relationship Id="rId3" Type="http://schemas.openxmlformats.org/officeDocument/2006/relationships/image" Target="../media/image9.png"/><Relationship Id="rId7" Type="http://schemas.microsoft.com/office/2007/relationships/hdphoto" Target="../media/hdphoto3.wdp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11.png"/><Relationship Id="rId5" Type="http://schemas.microsoft.com/office/2007/relationships/hdphoto" Target="../media/hdphoto2.wdp"/><Relationship Id="rId4" Type="http://schemas.openxmlformats.org/officeDocument/2006/relationships/image" Target="../media/image10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4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7" Type="http://schemas.openxmlformats.org/officeDocument/2006/relationships/image" Target="../media/image19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22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595919" y="351065"/>
            <a:ext cx="8813800" cy="6314904"/>
          </a:xfrm>
        </p:spPr>
        <p:txBody>
          <a:bodyPr>
            <a:normAutofit fontScale="90000"/>
          </a:bodyPr>
          <a:lstStyle/>
          <a:p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АО «НК «</a:t>
            </a:r>
            <a:r>
              <a:rPr lang="kk-KZ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Қазақстан темір жолы</a:t>
            </a:r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»</a:t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br>
              <a:rPr lang="ru-RU" sz="40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ИТОГИ ДЕЯТЕЛЬНОСТИ 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ЗА ПЕРВОЕ ПОЛУГОДИЕ 2026 ГОДА И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ОСНОВНЫЕ ЗАДАЧИ 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НА ВТОРОЕ ПОЛУГОДИЕ 2026 ГОДА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ПО РЕГУЛИРУЕМЫМ УСЛУГАМ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br>
              <a:rPr lang="ru-RU" sz="4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18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г.Астана</a:t>
            </a:r>
            <a:b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29.07.2026</a:t>
            </a:r>
          </a:p>
        </p:txBody>
      </p:sp>
      <p:sp>
        <p:nvSpPr>
          <p:cNvPr id="4" name="Номер слайда 2"/>
          <p:cNvSpPr txBox="1">
            <a:spLocks/>
          </p:cNvSpPr>
          <p:nvPr/>
        </p:nvSpPr>
        <p:spPr>
          <a:xfrm>
            <a:off x="9271000" y="6483406"/>
            <a:ext cx="631323" cy="365125"/>
          </a:xfrm>
          <a:prstGeom prst="rect">
            <a:avLst/>
          </a:prstGeom>
        </p:spPr>
        <p:txBody>
          <a:bodyPr/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pic>
        <p:nvPicPr>
          <p:cNvPr id="6" name="Picture 3" descr="D:\For prezentations\kz_icons\Map1 copy.png"/>
          <p:cNvPicPr>
            <a:picLocks noChangeAspect="1" noChangeArrowheads="1"/>
          </p:cNvPicPr>
          <p:nvPr/>
        </p:nvPicPr>
        <p:blipFill rotWithShape="1">
          <a:blip r:embed="rId3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l="2679" r="3432"/>
          <a:stretch/>
        </p:blipFill>
        <p:spPr bwMode="auto">
          <a:xfrm>
            <a:off x="5345714" y="4472434"/>
            <a:ext cx="4320480" cy="2111027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129809" y="2904722"/>
            <a:ext cx="2327517" cy="2790506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EEECE1"/>
            </a:outerShdw>
            <a:softEdge rad="635000"/>
          </a:effectLst>
          <a:scene3d>
            <a:camera prst="obliqueTop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04435504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513374" y="-16139"/>
            <a:ext cx="9906000" cy="5870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914423">
              <a:defRPr/>
            </a:pPr>
            <a:endParaRPr lang="ru-RU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725597" y="637099"/>
            <a:ext cx="8351638" cy="727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914423"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5" y="4702183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3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3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3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9" y="4702183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9" y="4702183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9" y="4702183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2049965"/>
              </p:ext>
            </p:extLst>
          </p:nvPr>
        </p:nvGraphicFramePr>
        <p:xfrm>
          <a:off x="278899" y="777075"/>
          <a:ext cx="9312641" cy="2162128"/>
        </p:xfrm>
        <a:graphic>
          <a:graphicData uri="http://schemas.openxmlformats.org/drawingml/2006/table">
            <a:tbl>
              <a:tblPr/>
              <a:tblGrid>
                <a:gridCol w="49123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1545">
                  <a:extLst>
                    <a:ext uri="{9D8B030D-6E8A-4147-A177-3AD203B41FA5}">
                      <a16:colId xmlns:a16="http://schemas.microsoft.com/office/drawing/2014/main" val="991715903"/>
                    </a:ext>
                  </a:extLst>
                </a:gridCol>
                <a:gridCol w="16914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6730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221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Наименование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План  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1 полугодие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2026 года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</a:p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1 полугодие</a:t>
                      </a:r>
                      <a:b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2026 год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к плану          </a:t>
                      </a:r>
                      <a:endParaRPr lang="en-US" sz="13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 1 полугодия 2026г, 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173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Повышение скоростей для пассажирских поездов, </a:t>
                      </a:r>
                      <a:r>
                        <a:rPr lang="ru-RU" sz="130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341" marR="9341" marT="934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250</a:t>
                      </a: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367,3</a:t>
                      </a: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147</a:t>
                      </a: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6948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Повышение скоростей для грузовых поездов, </a:t>
                      </a:r>
                      <a:r>
                        <a:rPr lang="ru-RU" sz="130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226,7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1892">
                <a:tc>
                  <a:txBody>
                    <a:bodyPr/>
                    <a:lstStyle/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Улучшение  плавности хода поездов за счет увеличения протяженности бесстыкового </a:t>
                      </a:r>
                    </a:p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пути, </a:t>
                      </a:r>
                      <a:r>
                        <a:rPr lang="ru-RU" sz="130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341" marR="9341" marT="934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130</a:t>
                      </a: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139,6</a:t>
                      </a: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b"/>
                      <a:r>
                        <a:rPr lang="ru-RU" sz="1300" b="0" i="0" u="none" strike="noStrike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107</a:t>
                      </a: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714492" y="6514218"/>
            <a:ext cx="2228850" cy="365125"/>
          </a:xfrm>
        </p:spPr>
        <p:txBody>
          <a:bodyPr/>
          <a:lstStyle/>
          <a:p>
            <a:pPr defTabSz="914423"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  <a:latin typeface="Calibri"/>
              </a:rPr>
              <a:pPr defTabSz="914423">
                <a:defRPr/>
              </a:pPr>
              <a:t>10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FDF1F497-19E2-4691-B4B5-9601294439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92627" y="35781"/>
            <a:ext cx="431254" cy="4478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24" name="Диаграмма 723">
            <a:extLst>
              <a:ext uri="{FF2B5EF4-FFF2-40B4-BE49-F238E27FC236}">
                <a16:creationId xmlns:a16="http://schemas.microsoft.com/office/drawing/2014/main" id="{910F9997-97A4-4475-A7BC-E522A22F50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92405571"/>
              </p:ext>
            </p:extLst>
          </p:nvPr>
        </p:nvGraphicFramePr>
        <p:xfrm>
          <a:off x="1493241" y="3946280"/>
          <a:ext cx="2021746" cy="23370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25" name="TextBox 724">
            <a:extLst>
              <a:ext uri="{FF2B5EF4-FFF2-40B4-BE49-F238E27FC236}">
                <a16:creationId xmlns:a16="http://schemas.microsoft.com/office/drawing/2014/main" id="{4489B8E6-E10D-48DE-B592-F674C0416711}"/>
              </a:ext>
            </a:extLst>
          </p:cNvPr>
          <p:cNvSpPr txBox="1"/>
          <p:nvPr/>
        </p:nvSpPr>
        <p:spPr>
          <a:xfrm rot="1274767">
            <a:off x="2060994" y="4365384"/>
            <a:ext cx="993631" cy="2423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- 15 %</a:t>
            </a:r>
          </a:p>
        </p:txBody>
      </p:sp>
      <p:graphicFrame>
        <p:nvGraphicFramePr>
          <p:cNvPr id="726" name="Диаграмма 725">
            <a:extLst>
              <a:ext uri="{FF2B5EF4-FFF2-40B4-BE49-F238E27FC236}">
                <a16:creationId xmlns:a16="http://schemas.microsoft.com/office/drawing/2014/main" id="{E68BBE5F-7611-408D-8DC0-8BFD3F047C8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92881696"/>
              </p:ext>
            </p:extLst>
          </p:nvPr>
        </p:nvGraphicFramePr>
        <p:xfrm>
          <a:off x="6031684" y="4186766"/>
          <a:ext cx="1869051" cy="21133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27" name="TextBox 726">
            <a:extLst>
              <a:ext uri="{FF2B5EF4-FFF2-40B4-BE49-F238E27FC236}">
                <a16:creationId xmlns:a16="http://schemas.microsoft.com/office/drawing/2014/main" id="{D73379D5-2EBC-438B-8720-A14B49B2B863}"/>
              </a:ext>
            </a:extLst>
          </p:cNvPr>
          <p:cNvSpPr txBox="1"/>
          <p:nvPr/>
        </p:nvSpPr>
        <p:spPr>
          <a:xfrm>
            <a:off x="6277132" y="3748234"/>
            <a:ext cx="160186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1200" b="1" i="1" dirty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Отступления</a:t>
            </a:r>
          </a:p>
          <a:p>
            <a:pPr algn="ctr" defTabSz="1099743">
              <a:defRPr/>
            </a:pPr>
            <a:r>
              <a:rPr lang="ru-RU" sz="1200" b="1" i="1" dirty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 степени</a:t>
            </a:r>
          </a:p>
        </p:txBody>
      </p:sp>
      <p:cxnSp>
        <p:nvCxnSpPr>
          <p:cNvPr id="728" name="Прямая со стрелкой 727">
            <a:extLst>
              <a:ext uri="{FF2B5EF4-FFF2-40B4-BE49-F238E27FC236}">
                <a16:creationId xmlns:a16="http://schemas.microsoft.com/office/drawing/2014/main" id="{45E1CCE4-F6F5-4706-8B8A-9783A03F8135}"/>
              </a:ext>
            </a:extLst>
          </p:cNvPr>
          <p:cNvCxnSpPr>
            <a:cxnSpLocks/>
          </p:cNvCxnSpPr>
          <p:nvPr/>
        </p:nvCxnSpPr>
        <p:spPr>
          <a:xfrm>
            <a:off x="6565337" y="4400104"/>
            <a:ext cx="984304" cy="319714"/>
          </a:xfrm>
          <a:prstGeom prst="straightConnector1">
            <a:avLst/>
          </a:prstGeom>
          <a:ln w="15875">
            <a:solidFill>
              <a:schemeClr val="tx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9" name="TextBox 728">
            <a:extLst>
              <a:ext uri="{FF2B5EF4-FFF2-40B4-BE49-F238E27FC236}">
                <a16:creationId xmlns:a16="http://schemas.microsoft.com/office/drawing/2014/main" id="{3BA37BA6-FE1B-4CA6-A0F9-90C15D6DAC81}"/>
              </a:ext>
            </a:extLst>
          </p:cNvPr>
          <p:cNvSpPr txBox="1"/>
          <p:nvPr/>
        </p:nvSpPr>
        <p:spPr>
          <a:xfrm rot="1163111">
            <a:off x="6598903" y="4264793"/>
            <a:ext cx="958321" cy="2423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- 32</a:t>
            </a:r>
            <a:r>
              <a:rPr lang="en-US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%</a:t>
            </a:r>
          </a:p>
        </p:txBody>
      </p:sp>
      <p:sp>
        <p:nvSpPr>
          <p:cNvPr id="738" name="TextBox 737">
            <a:extLst>
              <a:ext uri="{FF2B5EF4-FFF2-40B4-BE49-F238E27FC236}">
                <a16:creationId xmlns:a16="http://schemas.microsoft.com/office/drawing/2014/main" id="{23CFF1C5-ABA7-4399-94AE-11698712CD1A}"/>
              </a:ext>
            </a:extLst>
          </p:cNvPr>
          <p:cNvSpPr txBox="1"/>
          <p:nvPr/>
        </p:nvSpPr>
        <p:spPr>
          <a:xfrm>
            <a:off x="1725775" y="3741751"/>
            <a:ext cx="16640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1200" b="1" i="1" dirty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Бальная оценка состояния пути</a:t>
            </a:r>
          </a:p>
        </p:txBody>
      </p:sp>
      <p:sp>
        <p:nvSpPr>
          <p:cNvPr id="740" name="Rectangle 759">
            <a:extLst>
              <a:ext uri="{FF2B5EF4-FFF2-40B4-BE49-F238E27FC236}">
                <a16:creationId xmlns:a16="http://schemas.microsoft.com/office/drawing/2014/main" id="{D6280FEA-7F0C-4500-9E85-2782DCF30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219" y="-3322"/>
            <a:ext cx="7608395" cy="61767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КАЧЕСТВЕ ПРЕДОСТАВЛЯЕМЫХ УСЛУГ ЗА 1 ПОЛУГОДИЕ 2026 ГОДА </a:t>
            </a:r>
          </a:p>
        </p:txBody>
      </p:sp>
      <p:sp>
        <p:nvSpPr>
          <p:cNvPr id="741" name="Прямоугольник 740">
            <a:extLst>
              <a:ext uri="{FF2B5EF4-FFF2-40B4-BE49-F238E27FC236}">
                <a16:creationId xmlns:a16="http://schemas.microsoft.com/office/drawing/2014/main" id="{2B6820EC-2CC8-4D5D-9401-BE9548F887CF}"/>
              </a:ext>
            </a:extLst>
          </p:cNvPr>
          <p:cNvSpPr/>
          <p:nvPr/>
        </p:nvSpPr>
        <p:spPr>
          <a:xfrm>
            <a:off x="278899" y="3120169"/>
            <a:ext cx="9377119" cy="7540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Состояние пути по данным МДК за 1 полугодие 2026г. в сравнении с 1 полугодием 2025г. 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cxnSp>
        <p:nvCxnSpPr>
          <p:cNvPr id="742" name="Прямая соединительная линия 741">
            <a:extLst>
              <a:ext uri="{FF2B5EF4-FFF2-40B4-BE49-F238E27FC236}">
                <a16:creationId xmlns:a16="http://schemas.microsoft.com/office/drawing/2014/main" id="{99396DC0-3535-42EC-B6C8-1049D8BB6014}"/>
              </a:ext>
            </a:extLst>
          </p:cNvPr>
          <p:cNvCxnSpPr>
            <a:cxnSpLocks/>
          </p:cNvCxnSpPr>
          <p:nvPr/>
        </p:nvCxnSpPr>
        <p:spPr>
          <a:xfrm>
            <a:off x="513374" y="3162989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465977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401EC4-A634-E049-1526-84EA00E4BF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8EF4A84D-94C3-C719-5AD9-5C6F6883D8F8}"/>
              </a:ext>
            </a:extLst>
          </p:cNvPr>
          <p:cNvSpPr/>
          <p:nvPr/>
        </p:nvSpPr>
        <p:spPr>
          <a:xfrm>
            <a:off x="4448559" y="2954897"/>
            <a:ext cx="2109387" cy="1077776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47662"/>
            <a:endParaRPr lang="ru-KZ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Прямоугольник: скругленные углы 30">
            <a:extLst>
              <a:ext uri="{FF2B5EF4-FFF2-40B4-BE49-F238E27FC236}">
                <a16:creationId xmlns:a16="http://schemas.microsoft.com/office/drawing/2014/main" id="{47BA92B2-E5E7-9093-8CEE-9A2C25024D84}"/>
              </a:ext>
            </a:extLst>
          </p:cNvPr>
          <p:cNvSpPr/>
          <p:nvPr/>
        </p:nvSpPr>
        <p:spPr>
          <a:xfrm>
            <a:off x="429747" y="2969555"/>
            <a:ext cx="1973843" cy="1077776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47662"/>
            <a:endParaRPr lang="ru-KZ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Прямоугольник: скругленные углы 29">
            <a:extLst>
              <a:ext uri="{FF2B5EF4-FFF2-40B4-BE49-F238E27FC236}">
                <a16:creationId xmlns:a16="http://schemas.microsoft.com/office/drawing/2014/main" id="{6D0CAB3F-AC42-87B6-DEA8-05DD1C8519A3}"/>
              </a:ext>
            </a:extLst>
          </p:cNvPr>
          <p:cNvSpPr/>
          <p:nvPr/>
        </p:nvSpPr>
        <p:spPr>
          <a:xfrm>
            <a:off x="2438742" y="2954897"/>
            <a:ext cx="1973843" cy="1077776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47662"/>
            <a:endParaRPr lang="ru-KZ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BDED441-F31B-043D-5DC9-E56692E6E1BA}"/>
              </a:ext>
            </a:extLst>
          </p:cNvPr>
          <p:cNvSpPr txBox="1"/>
          <p:nvPr/>
        </p:nvSpPr>
        <p:spPr>
          <a:xfrm>
            <a:off x="542302" y="1608335"/>
            <a:ext cx="8718227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algn="ctr" defTabSz="549911">
              <a:defRPr/>
            </a:pPr>
            <a:r>
              <a:rPr lang="ru-RU" sz="1600" cap="none" dirty="0">
                <a:solidFill>
                  <a:srgbClr val="002060"/>
                </a:solidFill>
              </a:rPr>
              <a:t>Показатели за</a:t>
            </a:r>
            <a:r>
              <a:rPr lang="kk-KZ" sz="1600" cap="none" dirty="0">
                <a:solidFill>
                  <a:srgbClr val="002060"/>
                </a:solidFill>
              </a:rPr>
              <a:t> 1 полугодие 2026 г. в сравнении с 1 полугодием 2025 г</a:t>
            </a:r>
            <a:r>
              <a:rPr lang="ru-RU" sz="1600" cap="none" dirty="0">
                <a:solidFill>
                  <a:srgbClr val="002060"/>
                </a:solidFill>
              </a:rPr>
              <a:t>.</a:t>
            </a:r>
            <a:r>
              <a:rPr lang="kk-KZ" sz="1600" cap="none" dirty="0">
                <a:solidFill>
                  <a:srgbClr val="002060"/>
                </a:solidFill>
              </a:rPr>
              <a:t> </a:t>
            </a:r>
            <a:endParaRPr lang="ru-RU" sz="1600" cap="none" dirty="0">
              <a:solidFill>
                <a:srgbClr val="00206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DDBC9A5-AEAF-EDC6-8704-7858D864F54C}"/>
              </a:ext>
            </a:extLst>
          </p:cNvPr>
          <p:cNvSpPr txBox="1"/>
          <p:nvPr/>
        </p:nvSpPr>
        <p:spPr>
          <a:xfrm>
            <a:off x="906652" y="2307375"/>
            <a:ext cx="5006486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R="0" lvl="0" indent="0" defTabSz="1015169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2800" b="1" i="0" u="none" strike="noStrike" cap="all" spc="0" normalizeH="0" baseline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549911"/>
            <a:r>
              <a:rPr lang="kk-KZ" sz="1138" dirty="0">
                <a:solidFill>
                  <a:srgbClr val="44546A"/>
                </a:solidFill>
              </a:rPr>
              <a:t>2025 год  </a:t>
            </a:r>
            <a:r>
              <a:rPr lang="kk-KZ" sz="1083" dirty="0">
                <a:solidFill>
                  <a:srgbClr val="44546A"/>
                </a:solidFill>
              </a:rPr>
              <a:t>- </a:t>
            </a:r>
            <a:r>
              <a:rPr lang="kk-KZ" sz="1950" dirty="0">
                <a:solidFill>
                  <a:srgbClr val="44546A"/>
                </a:solidFill>
              </a:rPr>
              <a:t>39</a:t>
            </a:r>
            <a:r>
              <a:rPr lang="kk-KZ" sz="1083" dirty="0">
                <a:solidFill>
                  <a:srgbClr val="44546A"/>
                </a:solidFill>
              </a:rPr>
              <a:t> случаев                          </a:t>
            </a:r>
            <a:r>
              <a:rPr lang="kk-KZ" sz="1138" dirty="0">
                <a:solidFill>
                  <a:srgbClr val="4472C4"/>
                </a:solidFill>
              </a:rPr>
              <a:t>2026 год </a:t>
            </a:r>
            <a:r>
              <a:rPr lang="kk-KZ" sz="1083" dirty="0">
                <a:solidFill>
                  <a:srgbClr val="4472C4"/>
                </a:solidFill>
              </a:rPr>
              <a:t>– </a:t>
            </a:r>
            <a:r>
              <a:rPr lang="ru-RU" sz="1950" dirty="0">
                <a:solidFill>
                  <a:srgbClr val="4472C4"/>
                </a:solidFill>
              </a:rPr>
              <a:t>33</a:t>
            </a:r>
            <a:r>
              <a:rPr lang="ru-RU" sz="1083" dirty="0">
                <a:solidFill>
                  <a:srgbClr val="4472C4"/>
                </a:solidFill>
              </a:rPr>
              <a:t> случая</a:t>
            </a:r>
            <a:endParaRPr lang="kk-KZ" sz="1083" dirty="0">
              <a:solidFill>
                <a:srgbClr val="4472C4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38AB598-3DD0-C09A-6B16-A6A8C62E8A2E}"/>
              </a:ext>
            </a:extLst>
          </p:cNvPr>
          <p:cNvSpPr txBox="1"/>
          <p:nvPr/>
        </p:nvSpPr>
        <p:spPr>
          <a:xfrm>
            <a:off x="601591" y="2956590"/>
            <a:ext cx="1715998" cy="5592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517" b="1" cap="all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Крушения</a:t>
            </a:r>
          </a:p>
          <a:p>
            <a:pPr algn="ctr" defTabSz="247662"/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 допущены</a:t>
            </a:r>
            <a:endParaRPr lang="ru-KZ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FF187BD-6EF0-D8B4-2165-124B62BBB3D2}"/>
              </a:ext>
            </a:extLst>
          </p:cNvPr>
          <p:cNvSpPr txBox="1"/>
          <p:nvPr/>
        </p:nvSpPr>
        <p:spPr>
          <a:xfrm>
            <a:off x="2379180" y="2973181"/>
            <a:ext cx="2098442" cy="46692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 defTabSz="247662"/>
            <a:r>
              <a:rPr lang="ru-RU" sz="1517" b="1" cap="all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События </a:t>
            </a:r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снижение на 17%</a:t>
            </a:r>
            <a:endParaRPr lang="ru-KZ" sz="1517" b="1" cap="all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46D94C-787E-41D0-D6BE-80D866C3C879}"/>
              </a:ext>
            </a:extLst>
          </p:cNvPr>
          <p:cNvSpPr txBox="1"/>
          <p:nvPr/>
        </p:nvSpPr>
        <p:spPr>
          <a:xfrm>
            <a:off x="4439382" y="2947893"/>
            <a:ext cx="2094996" cy="5592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517" b="1" cap="all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Инциденты </a:t>
            </a:r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снижение на 15%</a:t>
            </a:r>
            <a:endParaRPr lang="ru-KZ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FB89152-F075-A58A-829D-F5F66B54D608}"/>
              </a:ext>
            </a:extLst>
          </p:cNvPr>
          <p:cNvSpPr txBox="1"/>
          <p:nvPr/>
        </p:nvSpPr>
        <p:spPr>
          <a:xfrm>
            <a:off x="914269" y="3675275"/>
            <a:ext cx="39822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ru-KZ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EBBCECA-C446-588B-CD29-CD4C8E29A77E}"/>
              </a:ext>
            </a:extLst>
          </p:cNvPr>
          <p:cNvSpPr txBox="1"/>
          <p:nvPr/>
        </p:nvSpPr>
        <p:spPr>
          <a:xfrm>
            <a:off x="2767639" y="3682578"/>
            <a:ext cx="464248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</a:t>
            </a:r>
            <a:endParaRPr lang="ru-KZ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037C225-A6FB-5D17-6CEF-55A7BA22D6EF}"/>
              </a:ext>
            </a:extLst>
          </p:cNvPr>
          <p:cNvSpPr txBox="1"/>
          <p:nvPr/>
        </p:nvSpPr>
        <p:spPr>
          <a:xfrm>
            <a:off x="3560716" y="3675275"/>
            <a:ext cx="486038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  <a:endParaRPr lang="ru-KZ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F52A61C-15D1-B787-1CDD-5128C29175F6}"/>
              </a:ext>
            </a:extLst>
          </p:cNvPr>
          <p:cNvSpPr txBox="1"/>
          <p:nvPr/>
        </p:nvSpPr>
        <p:spPr>
          <a:xfrm>
            <a:off x="4745540" y="3696227"/>
            <a:ext cx="48603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27</a:t>
            </a:r>
            <a:endParaRPr lang="ru-KZ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CF383CA-3E1F-D446-5963-5982A8DC150A}"/>
              </a:ext>
            </a:extLst>
          </p:cNvPr>
          <p:cNvSpPr txBox="1"/>
          <p:nvPr/>
        </p:nvSpPr>
        <p:spPr>
          <a:xfrm>
            <a:off x="5595625" y="3703782"/>
            <a:ext cx="482359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23</a:t>
            </a:r>
            <a:endParaRPr lang="ru-KZ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C302917-8318-0303-A554-E0A1A5E0B0B6}"/>
              </a:ext>
            </a:extLst>
          </p:cNvPr>
          <p:cNvSpPr txBox="1"/>
          <p:nvPr/>
        </p:nvSpPr>
        <p:spPr>
          <a:xfrm>
            <a:off x="906652" y="3523964"/>
            <a:ext cx="459819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ru-KZ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82E3ECF-F61B-864D-98F3-21532FCDC96B}"/>
              </a:ext>
            </a:extLst>
          </p:cNvPr>
          <p:cNvSpPr txBox="1"/>
          <p:nvPr/>
        </p:nvSpPr>
        <p:spPr>
          <a:xfrm>
            <a:off x="1641634" y="3521663"/>
            <a:ext cx="442181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ru-KZ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2E2BF6D-41D9-3CAC-BC7F-10365865921F}"/>
              </a:ext>
            </a:extLst>
          </p:cNvPr>
          <p:cNvSpPr txBox="1"/>
          <p:nvPr/>
        </p:nvSpPr>
        <p:spPr>
          <a:xfrm>
            <a:off x="2782850" y="3499194"/>
            <a:ext cx="486038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ru-KZ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D99A841-E52E-2563-6654-1C12049B1A28}"/>
              </a:ext>
            </a:extLst>
          </p:cNvPr>
          <p:cNvSpPr txBox="1"/>
          <p:nvPr/>
        </p:nvSpPr>
        <p:spPr>
          <a:xfrm>
            <a:off x="3598025" y="3509505"/>
            <a:ext cx="456605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ru-KZ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7352B76-C7FA-6314-37FB-8BFF462AC3EF}"/>
              </a:ext>
            </a:extLst>
          </p:cNvPr>
          <p:cNvSpPr txBox="1"/>
          <p:nvPr/>
        </p:nvSpPr>
        <p:spPr>
          <a:xfrm>
            <a:off x="4801772" y="3497626"/>
            <a:ext cx="439733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ru-KZ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03ECDE7-2379-8FA8-EAF5-98C1EC6A8FBE}"/>
              </a:ext>
            </a:extLst>
          </p:cNvPr>
          <p:cNvSpPr txBox="1"/>
          <p:nvPr/>
        </p:nvSpPr>
        <p:spPr>
          <a:xfrm>
            <a:off x="5620763" y="3497626"/>
            <a:ext cx="519686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ru-KZ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Номер слайда 31">
            <a:extLst>
              <a:ext uri="{FF2B5EF4-FFF2-40B4-BE49-F238E27FC236}">
                <a16:creationId xmlns:a16="http://schemas.microsoft.com/office/drawing/2014/main" id="{7253E4F7-F493-3F53-4686-B72EC0682349}"/>
              </a:ext>
            </a:extLst>
          </p:cNvPr>
          <p:cNvSpPr txBox="1">
            <a:spLocks/>
          </p:cNvSpPr>
          <p:nvPr/>
        </p:nvSpPr>
        <p:spPr>
          <a:xfrm>
            <a:off x="9643133" y="10083998"/>
            <a:ext cx="308046" cy="292771"/>
          </a:xfrm>
          <a:prstGeom prst="rect">
            <a:avLst/>
          </a:prstGeom>
          <a:ln w="3175">
            <a:noFill/>
          </a:ln>
        </p:spPr>
        <p:txBody>
          <a:bodyPr vert="horz" lIns="73320" tIns="36660" rIns="73320" bIns="36660" rtlCol="0" anchor="ctr"/>
          <a:lstStyle>
            <a:defPPr>
              <a:defRPr lang="ru-RU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33198">
              <a:defRPr/>
            </a:pPr>
            <a:r>
              <a:rPr lang="ru-RU" sz="1122" i="1" dirty="0">
                <a:solidFill>
                  <a:prstClr val="black">
                    <a:tint val="75000"/>
                  </a:prst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F0283E0-E4F2-2BB8-3BFA-8796338B0014}"/>
              </a:ext>
            </a:extLst>
          </p:cNvPr>
          <p:cNvSpPr txBox="1"/>
          <p:nvPr/>
        </p:nvSpPr>
        <p:spPr>
          <a:xfrm>
            <a:off x="1626027" y="3690162"/>
            <a:ext cx="39822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ru-KZ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4947906-390D-3519-4136-6C7D1BDCEC64}"/>
              </a:ext>
            </a:extLst>
          </p:cNvPr>
          <p:cNvSpPr txBox="1"/>
          <p:nvPr/>
        </p:nvSpPr>
        <p:spPr>
          <a:xfrm>
            <a:off x="852775" y="4718347"/>
            <a:ext cx="5490500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549911">
              <a:defRPr/>
            </a:pPr>
            <a:r>
              <a:rPr lang="ru-RU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Динамика </a:t>
            </a:r>
            <a:r>
              <a:rPr lang="ru-RU" dirty="0">
                <a:solidFill>
                  <a:srgbClr val="00B05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по снижению НБД </a:t>
            </a:r>
            <a:r>
              <a:rPr lang="ru-RU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свидетельствует:</a:t>
            </a:r>
          </a:p>
          <a:p>
            <a:pPr algn="ctr" defTabSz="549911">
              <a:defRPr/>
            </a:pPr>
            <a:endParaRPr lang="ru-RU" dirty="0">
              <a:solidFill>
                <a:srgbClr val="44546A">
                  <a:lumMod val="50000"/>
                </a:srgbClr>
              </a:solidFill>
              <a:latin typeface="Aptos" panose="020B0004020202020204" pitchFamily="34" charset="0"/>
              <a:ea typeface="DengXian" panose="02010600030101010101" pitchFamily="2" charset="-122"/>
              <a:cs typeface="Aptos" panose="020B0004020202020204" pitchFamily="34" charset="0"/>
            </a:endParaRPr>
          </a:p>
          <a:p>
            <a:pPr defTabSz="549911">
              <a:defRPr/>
            </a:pP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1. О системной и эффективной работе по улучшению состояния инфраструктуры</a:t>
            </a:r>
          </a:p>
          <a:p>
            <a:pPr defTabSz="549911">
              <a:defRPr/>
            </a:pPr>
            <a:endParaRPr lang="ru-RU" cap="none" dirty="0">
              <a:solidFill>
                <a:srgbClr val="002060"/>
              </a:solidFill>
              <a:latin typeface="Aptos" panose="020B0004020202020204" pitchFamily="34" charset="0"/>
              <a:ea typeface="DengXian" panose="02010600030101010101" pitchFamily="2" charset="-122"/>
              <a:cs typeface="Aptos" panose="020B0004020202020204" pitchFamily="34" charset="0"/>
            </a:endParaRPr>
          </a:p>
          <a:p>
            <a:pPr defTabSz="549911">
              <a:defRPr/>
            </a:pP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2. О целесообразности продолжения работ по намеченному курсу </a:t>
            </a:r>
            <a:endParaRPr lang="ru-RU" cap="none" dirty="0">
              <a:solidFill>
                <a:srgbClr val="002060"/>
              </a:solidFill>
            </a:endParaRPr>
          </a:p>
        </p:txBody>
      </p:sp>
      <p:sp>
        <p:nvSpPr>
          <p:cNvPr id="37" name="инциденты группа">
            <a:extLst>
              <a:ext uri="{FF2B5EF4-FFF2-40B4-BE49-F238E27FC236}">
                <a16:creationId xmlns:a16="http://schemas.microsoft.com/office/drawing/2014/main" id="{80C430DB-DDD8-5D3D-BF57-B9D5CCEE2057}"/>
              </a:ext>
            </a:extLst>
          </p:cNvPr>
          <p:cNvSpPr/>
          <p:nvPr/>
        </p:nvSpPr>
        <p:spPr>
          <a:xfrm>
            <a:off x="6391683" y="4658541"/>
            <a:ext cx="3334762" cy="1679255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47662">
              <a:defRPr/>
            </a:pP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Рост инцидентов по внешнему фактору на </a:t>
            </a:r>
            <a:r>
              <a:rPr lang="ru-RU" sz="1950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17%</a:t>
            </a:r>
            <a:endParaRPr lang="ru-RU" sz="1300" b="1" kern="100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ru-RU" sz="975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975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(наезды на скот, погодные условия).</a:t>
            </a:r>
          </a:p>
          <a:p>
            <a:pPr algn="ctr" defTabSz="247662">
              <a:defRPr/>
            </a:pPr>
            <a:endParaRPr lang="ru-RU" sz="975" i="1" kern="100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Снижено влияние человеческого фактора на </a:t>
            </a:r>
            <a:r>
              <a:rPr lang="ru-RU" sz="1950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26%</a:t>
            </a:r>
            <a:endParaRPr lang="ru-RU" sz="1300" b="1" kern="100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ru-RU" sz="975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(задержки поездов, отцепки вагонов, взрез стрелки). </a:t>
            </a:r>
            <a:endParaRPr lang="ru-RU" sz="1300" b="1" i="1" kern="100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82" name="Рисунок 81">
            <a:hlinkClick r:id="rId2" action="ppaction://hlinksldjump"/>
            <a:extLst>
              <a:ext uri="{FF2B5EF4-FFF2-40B4-BE49-F238E27FC236}">
                <a16:creationId xmlns:a16="http://schemas.microsoft.com/office/drawing/2014/main" id="{EF907B29-D0DC-02E7-DB1B-771F0403221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10587" y="68602"/>
            <a:ext cx="543882" cy="696516"/>
          </a:xfrm>
          <a:prstGeom prst="rect">
            <a:avLst/>
          </a:prstGeom>
        </p:spPr>
      </p:pic>
      <p:sp>
        <p:nvSpPr>
          <p:cNvPr id="58" name="TextBox 57">
            <a:extLst>
              <a:ext uri="{FF2B5EF4-FFF2-40B4-BE49-F238E27FC236}">
                <a16:creationId xmlns:a16="http://schemas.microsoft.com/office/drawing/2014/main" id="{2BDED441-F31B-043D-5DC9-E56692E6E1BA}"/>
              </a:ext>
            </a:extLst>
          </p:cNvPr>
          <p:cNvSpPr txBox="1"/>
          <p:nvPr/>
        </p:nvSpPr>
        <p:spPr>
          <a:xfrm>
            <a:off x="376948" y="1045119"/>
            <a:ext cx="884964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algn="ctr" defTabSz="549911">
              <a:defRPr/>
            </a:pPr>
            <a:r>
              <a:rPr lang="ru-RU" sz="1800" dirty="0">
                <a:solidFill>
                  <a:srgbClr val="4472C4">
                    <a:lumMod val="50000"/>
                  </a:srgbClr>
                </a:solidFill>
              </a:rPr>
              <a:t>безопасность движения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361EFA5-FDA7-C87C-8B7C-A76457C0A8BD}"/>
              </a:ext>
            </a:extLst>
          </p:cNvPr>
          <p:cNvSpPr txBox="1"/>
          <p:nvPr/>
        </p:nvSpPr>
        <p:spPr>
          <a:xfrm>
            <a:off x="6778315" y="2349363"/>
            <a:ext cx="2872525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lvl="0" algn="ctr">
              <a:defRPr sz="14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62"/>
            <a:r>
              <a:rPr lang="ru-RU" sz="1083" dirty="0">
                <a:solidFill>
                  <a:srgbClr val="0070C0"/>
                </a:solidFill>
              </a:rPr>
              <a:t>Влияние человеческого фактора, </a:t>
            </a:r>
            <a:r>
              <a:rPr lang="ru-RU" sz="867" b="0" dirty="0">
                <a:solidFill>
                  <a:prstClr val="black"/>
                </a:solidFill>
              </a:rPr>
              <a:t>(случаев)</a:t>
            </a:r>
          </a:p>
        </p:txBody>
      </p:sp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9628DFC5-8633-654D-533E-A74F6343DCA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66320578"/>
              </p:ext>
            </p:extLst>
          </p:nvPr>
        </p:nvGraphicFramePr>
        <p:xfrm>
          <a:off x="6519707" y="2752415"/>
          <a:ext cx="3334762" cy="15725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2" name="Rectangle 759">
            <a:extLst>
              <a:ext uri="{FF2B5EF4-FFF2-40B4-BE49-F238E27FC236}">
                <a16:creationId xmlns:a16="http://schemas.microsoft.com/office/drawing/2014/main" id="{CB8B5935-7597-4BCB-81BE-4681543A2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219" y="-3322"/>
            <a:ext cx="7608395" cy="61767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НАРУШЕНИЯ БЕЗОПАСНОСТИ ДВИЖЕНИЯ (НБД)</a:t>
            </a:r>
          </a:p>
        </p:txBody>
      </p:sp>
      <p:sp>
        <p:nvSpPr>
          <p:cNvPr id="33" name="Line 809">
            <a:extLst>
              <a:ext uri="{FF2B5EF4-FFF2-40B4-BE49-F238E27FC236}">
                <a16:creationId xmlns:a16="http://schemas.microsoft.com/office/drawing/2014/main" id="{18880933-77C7-4D20-9317-4602363A07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8337" y="628841"/>
            <a:ext cx="8351638" cy="727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914423"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34" name="Номер слайда 1">
            <a:extLst>
              <a:ext uri="{FF2B5EF4-FFF2-40B4-BE49-F238E27FC236}">
                <a16:creationId xmlns:a16="http://schemas.microsoft.com/office/drawing/2014/main" id="{E308D3B2-D069-4999-AF87-72B26A8D7D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716705" y="6550383"/>
            <a:ext cx="2228850" cy="365125"/>
          </a:xfrm>
        </p:spPr>
        <p:txBody>
          <a:bodyPr/>
          <a:lstStyle/>
          <a:p>
            <a:pPr defTabSz="914423"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  <a:latin typeface="Calibri"/>
              </a:rPr>
              <a:pPr defTabSz="914423">
                <a:defRPr/>
              </a:pPr>
              <a:t>11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89191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37" grpId="0" animBg="1"/>
      <p:bldP spid="37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6E41E7-BB03-F39C-20DA-968D9A937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Прямоугольник 268">
            <a:extLst>
              <a:ext uri="{FF2B5EF4-FFF2-40B4-BE49-F238E27FC236}">
                <a16:creationId xmlns:a16="http://schemas.microsoft.com/office/drawing/2014/main" id="{D523F552-EAB9-4AF0-9AA3-47A0FB8C64E9}"/>
              </a:ext>
            </a:extLst>
          </p:cNvPr>
          <p:cNvSpPr/>
          <p:nvPr/>
        </p:nvSpPr>
        <p:spPr>
          <a:xfrm>
            <a:off x="66186" y="904454"/>
            <a:ext cx="9938030" cy="321243"/>
          </a:xfrm>
          <a:prstGeom prst="rect">
            <a:avLst/>
          </a:prstGeom>
          <a:noFill/>
        </p:spPr>
        <p:txBody>
          <a:bodyPr wrap="square" lIns="74295" tIns="37148" rIns="74295" bIns="37148" rtlCol="0">
            <a:spAutoFit/>
          </a:bodyPr>
          <a:lstStyle/>
          <a:p>
            <a:pPr algn="ctr" defTabSz="247671">
              <a:defRPr/>
            </a:pPr>
            <a:r>
              <a:rPr lang="ru-RU" sz="1300" b="1" dirty="0">
                <a:solidFill>
                  <a:srgbClr val="1F497D">
                    <a:lumMod val="75000"/>
                  </a:srgbClr>
                </a:solidFill>
                <a:latin typeface="Arial"/>
                <a:ea typeface="Arial Unicode MS"/>
              </a:rPr>
              <a:t> </a:t>
            </a:r>
            <a:r>
              <a:rPr lang="ru-RU" sz="1600" b="1" dirty="0">
                <a:solidFill>
                  <a:srgbClr val="1F497D">
                    <a:lumMod val="75000"/>
                  </a:srgbClr>
                </a:solidFill>
                <a:latin typeface="Arial"/>
              </a:rPr>
              <a:t>РАЗВИТИЕ ЖЕЛЕЗНОДОРОЖНОЙ ИНФРАСТРУКТУРЫ</a:t>
            </a:r>
            <a:endParaRPr lang="en-US" sz="1600" b="1" dirty="0">
              <a:solidFill>
                <a:srgbClr val="1F497D">
                  <a:lumMod val="75000"/>
                </a:srgbClr>
              </a:solidFill>
              <a:latin typeface="Arial"/>
              <a:ea typeface="Arial Unicode MS"/>
            </a:endParaRPr>
          </a:p>
        </p:txBody>
      </p:sp>
      <p:grpSp>
        <p:nvGrpSpPr>
          <p:cNvPr id="559" name="Группа 558">
            <a:extLst>
              <a:ext uri="{FF2B5EF4-FFF2-40B4-BE49-F238E27FC236}">
                <a16:creationId xmlns:a16="http://schemas.microsoft.com/office/drawing/2014/main" id="{A099D243-5180-4FAF-AF19-402D89F7B8AE}"/>
              </a:ext>
            </a:extLst>
          </p:cNvPr>
          <p:cNvGrpSpPr/>
          <p:nvPr/>
        </p:nvGrpSpPr>
        <p:grpSpPr>
          <a:xfrm>
            <a:off x="0" y="1351383"/>
            <a:ext cx="9705605" cy="4896296"/>
            <a:chOff x="70547" y="506269"/>
            <a:chExt cx="12018602" cy="5284936"/>
          </a:xfrm>
        </p:grpSpPr>
        <p:sp>
          <p:nvSpPr>
            <p:cNvPr id="560" name="AutoShape 2863">
              <a:extLst>
                <a:ext uri="{FF2B5EF4-FFF2-40B4-BE49-F238E27FC236}">
                  <a16:creationId xmlns:a16="http://schemas.microsoft.com/office/drawing/2014/main" id="{68B53E73-2C4D-4BB8-94CA-FB1C95E10BE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7751" y="576317"/>
              <a:ext cx="11944768" cy="5214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1" name="Rectangle 2865">
              <a:extLst>
                <a:ext uri="{FF2B5EF4-FFF2-40B4-BE49-F238E27FC236}">
                  <a16:creationId xmlns:a16="http://schemas.microsoft.com/office/drawing/2014/main" id="{F0D34FC5-CBCC-4F8E-A0FF-8EF263CC9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08" y="506269"/>
              <a:ext cx="11942041" cy="51651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562" name="Группа 561">
              <a:extLst>
                <a:ext uri="{FF2B5EF4-FFF2-40B4-BE49-F238E27FC236}">
                  <a16:creationId xmlns:a16="http://schemas.microsoft.com/office/drawing/2014/main" id="{210DF5D3-2305-4F8E-A98C-C28A6394F964}"/>
                </a:ext>
              </a:extLst>
            </p:cNvPr>
            <p:cNvGrpSpPr/>
            <p:nvPr/>
          </p:nvGrpSpPr>
          <p:grpSpPr>
            <a:xfrm>
              <a:off x="378431" y="3308050"/>
              <a:ext cx="9697625" cy="2353811"/>
              <a:chOff x="794331" y="7674359"/>
              <a:chExt cx="9697618" cy="2827271"/>
            </a:xfrm>
          </p:grpSpPr>
          <p:sp>
            <p:nvSpPr>
              <p:cNvPr id="772" name="Freeform 2866">
                <a:extLst>
                  <a:ext uri="{FF2B5EF4-FFF2-40B4-BE49-F238E27FC236}">
                    <a16:creationId xmlns:a16="http://schemas.microsoft.com/office/drawing/2014/main" id="{4EBDFDEC-1339-413E-A9AD-79690FCC7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31" y="7799635"/>
                <a:ext cx="2454403" cy="2701995"/>
              </a:xfrm>
              <a:custGeom>
                <a:avLst/>
                <a:gdLst>
                  <a:gd name="T0" fmla="*/ 181 w 674"/>
                  <a:gd name="T1" fmla="*/ 121 h 710"/>
                  <a:gd name="T2" fmla="*/ 176 w 674"/>
                  <a:gd name="T3" fmla="*/ 137 h 710"/>
                  <a:gd name="T4" fmla="*/ 184 w 674"/>
                  <a:gd name="T5" fmla="*/ 153 h 710"/>
                  <a:gd name="T6" fmla="*/ 157 w 674"/>
                  <a:gd name="T7" fmla="*/ 158 h 710"/>
                  <a:gd name="T8" fmla="*/ 150 w 674"/>
                  <a:gd name="T9" fmla="*/ 177 h 710"/>
                  <a:gd name="T10" fmla="*/ 130 w 674"/>
                  <a:gd name="T11" fmla="*/ 168 h 710"/>
                  <a:gd name="T12" fmla="*/ 91 w 674"/>
                  <a:gd name="T13" fmla="*/ 191 h 710"/>
                  <a:gd name="T14" fmla="*/ 52 w 674"/>
                  <a:gd name="T15" fmla="*/ 207 h 710"/>
                  <a:gd name="T16" fmla="*/ 45 w 674"/>
                  <a:gd name="T17" fmla="*/ 265 h 710"/>
                  <a:gd name="T18" fmla="*/ 1 w 674"/>
                  <a:gd name="T19" fmla="*/ 310 h 710"/>
                  <a:gd name="T20" fmla="*/ 44 w 674"/>
                  <a:gd name="T21" fmla="*/ 362 h 710"/>
                  <a:gd name="T22" fmla="*/ 47 w 674"/>
                  <a:gd name="T23" fmla="*/ 396 h 710"/>
                  <a:gd name="T24" fmla="*/ 67 w 674"/>
                  <a:gd name="T25" fmla="*/ 409 h 710"/>
                  <a:gd name="T26" fmla="*/ 90 w 674"/>
                  <a:gd name="T27" fmla="*/ 503 h 710"/>
                  <a:gd name="T28" fmla="*/ 155 w 674"/>
                  <a:gd name="T29" fmla="*/ 560 h 710"/>
                  <a:gd name="T30" fmla="*/ 204 w 674"/>
                  <a:gd name="T31" fmla="*/ 647 h 710"/>
                  <a:gd name="T32" fmla="*/ 258 w 674"/>
                  <a:gd name="T33" fmla="*/ 710 h 710"/>
                  <a:gd name="T34" fmla="*/ 540 w 674"/>
                  <a:gd name="T35" fmla="*/ 710 h 710"/>
                  <a:gd name="T36" fmla="*/ 540 w 674"/>
                  <a:gd name="T37" fmla="*/ 685 h 710"/>
                  <a:gd name="T38" fmla="*/ 533 w 674"/>
                  <a:gd name="T39" fmla="*/ 671 h 710"/>
                  <a:gd name="T40" fmla="*/ 588 w 674"/>
                  <a:gd name="T41" fmla="*/ 685 h 710"/>
                  <a:gd name="T42" fmla="*/ 614 w 674"/>
                  <a:gd name="T43" fmla="*/ 670 h 710"/>
                  <a:gd name="T44" fmla="*/ 643 w 674"/>
                  <a:gd name="T45" fmla="*/ 663 h 710"/>
                  <a:gd name="T46" fmla="*/ 658 w 674"/>
                  <a:gd name="T47" fmla="*/ 616 h 710"/>
                  <a:gd name="T48" fmla="*/ 603 w 674"/>
                  <a:gd name="T49" fmla="*/ 588 h 710"/>
                  <a:gd name="T50" fmla="*/ 538 w 674"/>
                  <a:gd name="T51" fmla="*/ 583 h 710"/>
                  <a:gd name="T52" fmla="*/ 518 w 674"/>
                  <a:gd name="T53" fmla="*/ 619 h 710"/>
                  <a:gd name="T54" fmla="*/ 526 w 674"/>
                  <a:gd name="T55" fmla="*/ 658 h 710"/>
                  <a:gd name="T56" fmla="*/ 485 w 674"/>
                  <a:gd name="T57" fmla="*/ 619 h 710"/>
                  <a:gd name="T58" fmla="*/ 478 w 674"/>
                  <a:gd name="T59" fmla="*/ 566 h 710"/>
                  <a:gd name="T60" fmla="*/ 538 w 674"/>
                  <a:gd name="T61" fmla="*/ 506 h 710"/>
                  <a:gd name="T62" fmla="*/ 471 w 674"/>
                  <a:gd name="T63" fmla="*/ 304 h 710"/>
                  <a:gd name="T64" fmla="*/ 554 w 674"/>
                  <a:gd name="T65" fmla="*/ 262 h 710"/>
                  <a:gd name="T66" fmla="*/ 556 w 674"/>
                  <a:gd name="T67" fmla="*/ 129 h 710"/>
                  <a:gd name="T68" fmla="*/ 508 w 674"/>
                  <a:gd name="T69" fmla="*/ 39 h 710"/>
                  <a:gd name="T70" fmla="*/ 299 w 674"/>
                  <a:gd name="T71" fmla="*/ 0 h 710"/>
                  <a:gd name="T72" fmla="*/ 181 w 674"/>
                  <a:gd name="T73" fmla="*/ 121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4" h="710">
                    <a:moveTo>
                      <a:pt x="181" y="121"/>
                    </a:moveTo>
                    <a:cubicBezTo>
                      <a:pt x="181" y="121"/>
                      <a:pt x="175" y="128"/>
                      <a:pt x="176" y="137"/>
                    </a:cubicBezTo>
                    <a:cubicBezTo>
                      <a:pt x="177" y="146"/>
                      <a:pt x="185" y="140"/>
                      <a:pt x="184" y="153"/>
                    </a:cubicBezTo>
                    <a:cubicBezTo>
                      <a:pt x="182" y="165"/>
                      <a:pt x="163" y="151"/>
                      <a:pt x="157" y="158"/>
                    </a:cubicBezTo>
                    <a:cubicBezTo>
                      <a:pt x="150" y="166"/>
                      <a:pt x="157" y="177"/>
                      <a:pt x="150" y="177"/>
                    </a:cubicBezTo>
                    <a:cubicBezTo>
                      <a:pt x="144" y="177"/>
                      <a:pt x="142" y="167"/>
                      <a:pt x="130" y="168"/>
                    </a:cubicBezTo>
                    <a:cubicBezTo>
                      <a:pt x="117" y="170"/>
                      <a:pt x="112" y="189"/>
                      <a:pt x="91" y="191"/>
                    </a:cubicBezTo>
                    <a:cubicBezTo>
                      <a:pt x="70" y="193"/>
                      <a:pt x="54" y="192"/>
                      <a:pt x="52" y="207"/>
                    </a:cubicBezTo>
                    <a:cubicBezTo>
                      <a:pt x="51" y="222"/>
                      <a:pt x="45" y="258"/>
                      <a:pt x="45" y="265"/>
                    </a:cubicBezTo>
                    <a:cubicBezTo>
                      <a:pt x="45" y="271"/>
                      <a:pt x="0" y="291"/>
                      <a:pt x="1" y="310"/>
                    </a:cubicBezTo>
                    <a:cubicBezTo>
                      <a:pt x="3" y="329"/>
                      <a:pt x="44" y="351"/>
                      <a:pt x="44" y="362"/>
                    </a:cubicBezTo>
                    <a:cubicBezTo>
                      <a:pt x="44" y="373"/>
                      <a:pt x="38" y="388"/>
                      <a:pt x="47" y="396"/>
                    </a:cubicBezTo>
                    <a:cubicBezTo>
                      <a:pt x="56" y="405"/>
                      <a:pt x="66" y="390"/>
                      <a:pt x="67" y="409"/>
                    </a:cubicBezTo>
                    <a:cubicBezTo>
                      <a:pt x="67" y="428"/>
                      <a:pt x="65" y="478"/>
                      <a:pt x="90" y="503"/>
                    </a:cubicBezTo>
                    <a:cubicBezTo>
                      <a:pt x="114" y="527"/>
                      <a:pt x="146" y="531"/>
                      <a:pt x="155" y="560"/>
                    </a:cubicBezTo>
                    <a:cubicBezTo>
                      <a:pt x="164" y="589"/>
                      <a:pt x="179" y="629"/>
                      <a:pt x="204" y="647"/>
                    </a:cubicBezTo>
                    <a:cubicBezTo>
                      <a:pt x="229" y="665"/>
                      <a:pt x="258" y="710"/>
                      <a:pt x="258" y="710"/>
                    </a:cubicBezTo>
                    <a:cubicBezTo>
                      <a:pt x="540" y="710"/>
                      <a:pt x="540" y="710"/>
                      <a:pt x="540" y="710"/>
                    </a:cubicBezTo>
                    <a:cubicBezTo>
                      <a:pt x="540" y="710"/>
                      <a:pt x="546" y="695"/>
                      <a:pt x="540" y="685"/>
                    </a:cubicBezTo>
                    <a:cubicBezTo>
                      <a:pt x="533" y="675"/>
                      <a:pt x="523" y="671"/>
                      <a:pt x="533" y="671"/>
                    </a:cubicBezTo>
                    <a:cubicBezTo>
                      <a:pt x="543" y="670"/>
                      <a:pt x="571" y="685"/>
                      <a:pt x="588" y="685"/>
                    </a:cubicBezTo>
                    <a:cubicBezTo>
                      <a:pt x="604" y="684"/>
                      <a:pt x="599" y="671"/>
                      <a:pt x="614" y="670"/>
                    </a:cubicBezTo>
                    <a:cubicBezTo>
                      <a:pt x="629" y="670"/>
                      <a:pt x="630" y="681"/>
                      <a:pt x="643" y="663"/>
                    </a:cubicBezTo>
                    <a:cubicBezTo>
                      <a:pt x="657" y="646"/>
                      <a:pt x="674" y="631"/>
                      <a:pt x="658" y="616"/>
                    </a:cubicBezTo>
                    <a:cubicBezTo>
                      <a:pt x="642" y="602"/>
                      <a:pt x="633" y="592"/>
                      <a:pt x="603" y="588"/>
                    </a:cubicBezTo>
                    <a:cubicBezTo>
                      <a:pt x="572" y="584"/>
                      <a:pt x="550" y="574"/>
                      <a:pt x="538" y="583"/>
                    </a:cubicBezTo>
                    <a:cubicBezTo>
                      <a:pt x="526" y="592"/>
                      <a:pt x="511" y="599"/>
                      <a:pt x="518" y="619"/>
                    </a:cubicBezTo>
                    <a:cubicBezTo>
                      <a:pt x="524" y="639"/>
                      <a:pt x="529" y="659"/>
                      <a:pt x="526" y="658"/>
                    </a:cubicBezTo>
                    <a:cubicBezTo>
                      <a:pt x="523" y="657"/>
                      <a:pt x="490" y="636"/>
                      <a:pt x="485" y="619"/>
                    </a:cubicBezTo>
                    <a:cubicBezTo>
                      <a:pt x="481" y="602"/>
                      <a:pt x="476" y="578"/>
                      <a:pt x="478" y="566"/>
                    </a:cubicBezTo>
                    <a:cubicBezTo>
                      <a:pt x="481" y="555"/>
                      <a:pt x="538" y="506"/>
                      <a:pt x="538" y="506"/>
                    </a:cubicBezTo>
                    <a:cubicBezTo>
                      <a:pt x="471" y="304"/>
                      <a:pt x="471" y="304"/>
                      <a:pt x="471" y="304"/>
                    </a:cubicBezTo>
                    <a:cubicBezTo>
                      <a:pt x="554" y="262"/>
                      <a:pt x="554" y="262"/>
                      <a:pt x="554" y="262"/>
                    </a:cubicBezTo>
                    <a:cubicBezTo>
                      <a:pt x="556" y="129"/>
                      <a:pt x="556" y="129"/>
                      <a:pt x="556" y="129"/>
                    </a:cubicBezTo>
                    <a:cubicBezTo>
                      <a:pt x="508" y="39"/>
                      <a:pt x="508" y="39"/>
                      <a:pt x="508" y="39"/>
                    </a:cubicBezTo>
                    <a:cubicBezTo>
                      <a:pt x="299" y="0"/>
                      <a:pt x="299" y="0"/>
                      <a:pt x="299" y="0"/>
                    </a:cubicBezTo>
                    <a:lnTo>
                      <a:pt x="181" y="121"/>
                    </a:lnTo>
                    <a:close/>
                  </a:path>
                </a:pathLst>
              </a:custGeom>
              <a:solidFill>
                <a:srgbClr val="ABC7FF"/>
              </a:solidFill>
              <a:ln w="952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Freeform 2867">
                <a:extLst>
                  <a:ext uri="{FF2B5EF4-FFF2-40B4-BE49-F238E27FC236}">
                    <a16:creationId xmlns:a16="http://schemas.microsoft.com/office/drawing/2014/main" id="{2D5D52CA-ABB4-4A14-B924-B381F5D32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587" y="7976162"/>
                <a:ext cx="1077211" cy="1158812"/>
              </a:xfrm>
              <a:custGeom>
                <a:avLst/>
                <a:gdLst>
                  <a:gd name="T0" fmla="*/ 43 w 296"/>
                  <a:gd name="T1" fmla="*/ 125 h 305"/>
                  <a:gd name="T2" fmla="*/ 20 w 296"/>
                  <a:gd name="T3" fmla="*/ 185 h 305"/>
                  <a:gd name="T4" fmla="*/ 5 w 296"/>
                  <a:gd name="T5" fmla="*/ 246 h 305"/>
                  <a:gd name="T6" fmla="*/ 35 w 296"/>
                  <a:gd name="T7" fmla="*/ 273 h 305"/>
                  <a:gd name="T8" fmla="*/ 84 w 296"/>
                  <a:gd name="T9" fmla="*/ 304 h 305"/>
                  <a:gd name="T10" fmla="*/ 189 w 296"/>
                  <a:gd name="T11" fmla="*/ 277 h 305"/>
                  <a:gd name="T12" fmla="*/ 229 w 296"/>
                  <a:gd name="T13" fmla="*/ 251 h 305"/>
                  <a:gd name="T14" fmla="*/ 296 w 296"/>
                  <a:gd name="T15" fmla="*/ 104 h 305"/>
                  <a:gd name="T16" fmla="*/ 272 w 296"/>
                  <a:gd name="T17" fmla="*/ 0 h 305"/>
                  <a:gd name="T18" fmla="*/ 120 w 296"/>
                  <a:gd name="T19" fmla="*/ 9 h 305"/>
                  <a:gd name="T20" fmla="*/ 38 w 296"/>
                  <a:gd name="T21" fmla="*/ 112 h 305"/>
                  <a:gd name="T22" fmla="*/ 43 w 296"/>
                  <a:gd name="T23" fmla="*/ 12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6" h="305">
                    <a:moveTo>
                      <a:pt x="43" y="125"/>
                    </a:moveTo>
                    <a:cubicBezTo>
                      <a:pt x="43" y="125"/>
                      <a:pt x="26" y="160"/>
                      <a:pt x="20" y="185"/>
                    </a:cubicBezTo>
                    <a:cubicBezTo>
                      <a:pt x="14" y="210"/>
                      <a:pt x="0" y="228"/>
                      <a:pt x="5" y="246"/>
                    </a:cubicBezTo>
                    <a:cubicBezTo>
                      <a:pt x="9" y="264"/>
                      <a:pt x="21" y="271"/>
                      <a:pt x="35" y="273"/>
                    </a:cubicBezTo>
                    <a:cubicBezTo>
                      <a:pt x="49" y="275"/>
                      <a:pt x="55" y="305"/>
                      <a:pt x="84" y="304"/>
                    </a:cubicBezTo>
                    <a:cubicBezTo>
                      <a:pt x="113" y="304"/>
                      <a:pt x="177" y="286"/>
                      <a:pt x="189" y="277"/>
                    </a:cubicBezTo>
                    <a:cubicBezTo>
                      <a:pt x="200" y="268"/>
                      <a:pt x="229" y="251"/>
                      <a:pt x="229" y="251"/>
                    </a:cubicBezTo>
                    <a:cubicBezTo>
                      <a:pt x="296" y="104"/>
                      <a:pt x="296" y="104"/>
                      <a:pt x="296" y="104"/>
                    </a:cubicBezTo>
                    <a:cubicBezTo>
                      <a:pt x="272" y="0"/>
                      <a:pt x="272" y="0"/>
                      <a:pt x="272" y="0"/>
                    </a:cubicBezTo>
                    <a:cubicBezTo>
                      <a:pt x="120" y="9"/>
                      <a:pt x="120" y="9"/>
                      <a:pt x="120" y="9"/>
                    </a:cubicBezTo>
                    <a:cubicBezTo>
                      <a:pt x="38" y="112"/>
                      <a:pt x="38" y="112"/>
                      <a:pt x="38" y="112"/>
                    </a:cubicBezTo>
                    <a:lnTo>
                      <a:pt x="43" y="125"/>
                    </a:lnTo>
                    <a:close/>
                  </a:path>
                </a:pathLst>
              </a:custGeom>
              <a:solidFill>
                <a:srgbClr val="ABC7FF"/>
              </a:solidFill>
              <a:ln w="952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4" name="Rectangle 2868">
                <a:extLst>
                  <a:ext uri="{FF2B5EF4-FFF2-40B4-BE49-F238E27FC236}">
                    <a16:creationId xmlns:a16="http://schemas.microsoft.com/office/drawing/2014/main" id="{809FB42A-C919-4704-ACED-A7EA91F29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1145" y="7674359"/>
                <a:ext cx="1810804" cy="1064854"/>
              </a:xfrm>
              <a:prstGeom prst="rect">
                <a:avLst/>
              </a:prstGeom>
              <a:solidFill>
                <a:srgbClr val="ABC7FF"/>
              </a:solidFill>
              <a:ln>
                <a:noFill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563" name="Freeform 2869">
              <a:extLst>
                <a:ext uri="{FF2B5EF4-FFF2-40B4-BE49-F238E27FC236}">
                  <a16:creationId xmlns:a16="http://schemas.microsoft.com/office/drawing/2014/main" id="{6AABC172-9428-4AE3-971F-D32D623027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114" y="576317"/>
              <a:ext cx="11792050" cy="5039478"/>
            </a:xfrm>
            <a:custGeom>
              <a:avLst/>
              <a:gdLst>
                <a:gd name="T0" fmla="*/ 2323 w 3237"/>
                <a:gd name="T1" fmla="*/ 1120 h 1591"/>
                <a:gd name="T2" fmla="*/ 2676 w 3237"/>
                <a:gd name="T3" fmla="*/ 923 h 1591"/>
                <a:gd name="T4" fmla="*/ 3178 w 3237"/>
                <a:gd name="T5" fmla="*/ 584 h 1591"/>
                <a:gd name="T6" fmla="*/ 3084 w 3237"/>
                <a:gd name="T7" fmla="*/ 587 h 1591"/>
                <a:gd name="T8" fmla="*/ 2819 w 3237"/>
                <a:gd name="T9" fmla="*/ 469 h 1591"/>
                <a:gd name="T10" fmla="*/ 2630 w 3237"/>
                <a:gd name="T11" fmla="*/ 470 h 1591"/>
                <a:gd name="T12" fmla="*/ 2259 w 3237"/>
                <a:gd name="T13" fmla="*/ 109 h 1591"/>
                <a:gd name="T14" fmla="*/ 2081 w 3237"/>
                <a:gd name="T15" fmla="*/ 197 h 1591"/>
                <a:gd name="T16" fmla="*/ 1996 w 3237"/>
                <a:gd name="T17" fmla="*/ 154 h 1591"/>
                <a:gd name="T18" fmla="*/ 1893 w 3237"/>
                <a:gd name="T19" fmla="*/ 137 h 1591"/>
                <a:gd name="T20" fmla="*/ 1807 w 3237"/>
                <a:gd name="T21" fmla="*/ 32 h 1591"/>
                <a:gd name="T22" fmla="*/ 1617 w 3237"/>
                <a:gd name="T23" fmla="*/ 43 h 1591"/>
                <a:gd name="T24" fmla="*/ 1418 w 3237"/>
                <a:gd name="T25" fmla="*/ 101 h 1591"/>
                <a:gd name="T26" fmla="*/ 1107 w 3237"/>
                <a:gd name="T27" fmla="*/ 194 h 1591"/>
                <a:gd name="T28" fmla="*/ 1104 w 3237"/>
                <a:gd name="T29" fmla="*/ 254 h 1591"/>
                <a:gd name="T30" fmla="*/ 1084 w 3237"/>
                <a:gd name="T31" fmla="*/ 323 h 1591"/>
                <a:gd name="T32" fmla="*/ 1107 w 3237"/>
                <a:gd name="T33" fmla="*/ 445 h 1591"/>
                <a:gd name="T34" fmla="*/ 1056 w 3237"/>
                <a:gd name="T35" fmla="*/ 524 h 1591"/>
                <a:gd name="T36" fmla="*/ 942 w 3237"/>
                <a:gd name="T37" fmla="*/ 523 h 1591"/>
                <a:gd name="T38" fmla="*/ 736 w 3237"/>
                <a:gd name="T39" fmla="*/ 557 h 1591"/>
                <a:gd name="T40" fmla="*/ 605 w 3237"/>
                <a:gd name="T41" fmla="*/ 545 h 1591"/>
                <a:gd name="T42" fmla="*/ 417 w 3237"/>
                <a:gd name="T43" fmla="*/ 464 h 1591"/>
                <a:gd name="T44" fmla="*/ 260 w 3237"/>
                <a:gd name="T45" fmla="*/ 509 h 1591"/>
                <a:gd name="T46" fmla="*/ 166 w 3237"/>
                <a:gd name="T47" fmla="*/ 646 h 1591"/>
                <a:gd name="T48" fmla="*/ 28 w 3237"/>
                <a:gd name="T49" fmla="*/ 667 h 1591"/>
                <a:gd name="T50" fmla="*/ 8 w 3237"/>
                <a:gd name="T51" fmla="*/ 786 h 1591"/>
                <a:gd name="T52" fmla="*/ 123 w 3237"/>
                <a:gd name="T53" fmla="*/ 866 h 1591"/>
                <a:gd name="T54" fmla="*/ 208 w 3237"/>
                <a:gd name="T55" fmla="*/ 1012 h 1591"/>
                <a:gd name="T56" fmla="*/ 425 w 3237"/>
                <a:gd name="T57" fmla="*/ 963 h 1591"/>
                <a:gd name="T58" fmla="*/ 488 w 3237"/>
                <a:gd name="T59" fmla="*/ 1127 h 1591"/>
                <a:gd name="T60" fmla="*/ 369 w 3237"/>
                <a:gd name="T61" fmla="*/ 1242 h 1591"/>
                <a:gd name="T62" fmla="*/ 458 w 3237"/>
                <a:gd name="T63" fmla="*/ 1357 h 1591"/>
                <a:gd name="T64" fmla="*/ 538 w 3237"/>
                <a:gd name="T65" fmla="*/ 1500 h 1591"/>
                <a:gd name="T66" fmla="*/ 783 w 3237"/>
                <a:gd name="T67" fmla="*/ 1532 h 1591"/>
                <a:gd name="T68" fmla="*/ 1035 w 3237"/>
                <a:gd name="T69" fmla="*/ 1079 h 1591"/>
                <a:gd name="T70" fmla="*/ 1110 w 3237"/>
                <a:gd name="T71" fmla="*/ 1024 h 1591"/>
                <a:gd name="T72" fmla="*/ 1188 w 3237"/>
                <a:gd name="T73" fmla="*/ 1063 h 1591"/>
                <a:gd name="T74" fmla="*/ 1350 w 3237"/>
                <a:gd name="T75" fmla="*/ 1298 h 1591"/>
                <a:gd name="T76" fmla="*/ 1632 w 3237"/>
                <a:gd name="T77" fmla="*/ 1341 h 1591"/>
                <a:gd name="T78" fmla="*/ 1739 w 3237"/>
                <a:gd name="T79" fmla="*/ 1500 h 1591"/>
                <a:gd name="T80" fmla="*/ 1920 w 3237"/>
                <a:gd name="T81" fmla="*/ 1590 h 1591"/>
                <a:gd name="T82" fmla="*/ 2115 w 3237"/>
                <a:gd name="T83" fmla="*/ 1391 h 1591"/>
                <a:gd name="T84" fmla="*/ 2380 w 3237"/>
                <a:gd name="T85" fmla="*/ 1302 h 1591"/>
                <a:gd name="T86" fmla="*/ 2796 w 3237"/>
                <a:gd name="T87" fmla="*/ 1350 h 1591"/>
                <a:gd name="T88" fmla="*/ 2901 w 3237"/>
                <a:gd name="T89" fmla="*/ 1288 h 1591"/>
                <a:gd name="T90" fmla="*/ 2824 w 3237"/>
                <a:gd name="T91" fmla="*/ 1096 h 1591"/>
                <a:gd name="T92" fmla="*/ 2978 w 3237"/>
                <a:gd name="T93" fmla="*/ 1042 h 1591"/>
                <a:gd name="T94" fmla="*/ 3112 w 3237"/>
                <a:gd name="T95" fmla="*/ 873 h 1591"/>
                <a:gd name="T96" fmla="*/ 3182 w 3237"/>
                <a:gd name="T97" fmla="*/ 701 h 1591"/>
                <a:gd name="T98" fmla="*/ 3191 w 3237"/>
                <a:gd name="T99" fmla="*/ 607 h 1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37" h="1591">
                  <a:moveTo>
                    <a:pt x="2518" y="970"/>
                  </a:moveTo>
                  <a:cubicBezTo>
                    <a:pt x="2431" y="966"/>
                    <a:pt x="2395" y="933"/>
                    <a:pt x="2336" y="997"/>
                  </a:cubicBezTo>
                  <a:cubicBezTo>
                    <a:pt x="2277" y="1061"/>
                    <a:pt x="2346" y="1132"/>
                    <a:pt x="2323" y="1120"/>
                  </a:cubicBezTo>
                  <a:cubicBezTo>
                    <a:pt x="2303" y="1111"/>
                    <a:pt x="2238" y="1028"/>
                    <a:pt x="2279" y="973"/>
                  </a:cubicBezTo>
                  <a:cubicBezTo>
                    <a:pt x="2306" y="935"/>
                    <a:pt x="2405" y="934"/>
                    <a:pt x="2472" y="942"/>
                  </a:cubicBezTo>
                  <a:cubicBezTo>
                    <a:pt x="2590" y="958"/>
                    <a:pt x="2660" y="918"/>
                    <a:pt x="2676" y="923"/>
                  </a:cubicBezTo>
                  <a:cubicBezTo>
                    <a:pt x="2693" y="928"/>
                    <a:pt x="2655" y="988"/>
                    <a:pt x="2518" y="970"/>
                  </a:cubicBezTo>
                  <a:close/>
                  <a:moveTo>
                    <a:pt x="3191" y="607"/>
                  </a:moveTo>
                  <a:cubicBezTo>
                    <a:pt x="3189" y="590"/>
                    <a:pt x="3190" y="577"/>
                    <a:pt x="3178" y="584"/>
                  </a:cubicBezTo>
                  <a:cubicBezTo>
                    <a:pt x="3166" y="591"/>
                    <a:pt x="3151" y="607"/>
                    <a:pt x="3136" y="607"/>
                  </a:cubicBezTo>
                  <a:cubicBezTo>
                    <a:pt x="3122" y="607"/>
                    <a:pt x="3112" y="621"/>
                    <a:pt x="3112" y="607"/>
                  </a:cubicBezTo>
                  <a:cubicBezTo>
                    <a:pt x="3112" y="593"/>
                    <a:pt x="3098" y="587"/>
                    <a:pt x="3084" y="587"/>
                  </a:cubicBezTo>
                  <a:cubicBezTo>
                    <a:pt x="3070" y="587"/>
                    <a:pt x="3003" y="533"/>
                    <a:pt x="2976" y="509"/>
                  </a:cubicBezTo>
                  <a:cubicBezTo>
                    <a:pt x="2937" y="474"/>
                    <a:pt x="2900" y="445"/>
                    <a:pt x="2873" y="446"/>
                  </a:cubicBezTo>
                  <a:cubicBezTo>
                    <a:pt x="2855" y="446"/>
                    <a:pt x="2839" y="462"/>
                    <a:pt x="2819" y="469"/>
                  </a:cubicBezTo>
                  <a:cubicBezTo>
                    <a:pt x="2800" y="476"/>
                    <a:pt x="2767" y="480"/>
                    <a:pt x="2742" y="475"/>
                  </a:cubicBezTo>
                  <a:cubicBezTo>
                    <a:pt x="2717" y="470"/>
                    <a:pt x="2681" y="416"/>
                    <a:pt x="2658" y="421"/>
                  </a:cubicBezTo>
                  <a:cubicBezTo>
                    <a:pt x="2635" y="427"/>
                    <a:pt x="2648" y="470"/>
                    <a:pt x="2630" y="470"/>
                  </a:cubicBezTo>
                  <a:cubicBezTo>
                    <a:pt x="2612" y="470"/>
                    <a:pt x="2594" y="454"/>
                    <a:pt x="2560" y="402"/>
                  </a:cubicBezTo>
                  <a:cubicBezTo>
                    <a:pt x="2527" y="351"/>
                    <a:pt x="2405" y="220"/>
                    <a:pt x="2352" y="200"/>
                  </a:cubicBezTo>
                  <a:cubicBezTo>
                    <a:pt x="2299" y="181"/>
                    <a:pt x="2267" y="138"/>
                    <a:pt x="2259" y="109"/>
                  </a:cubicBezTo>
                  <a:cubicBezTo>
                    <a:pt x="2254" y="90"/>
                    <a:pt x="2194" y="134"/>
                    <a:pt x="2171" y="142"/>
                  </a:cubicBezTo>
                  <a:cubicBezTo>
                    <a:pt x="2104" y="168"/>
                    <a:pt x="2142" y="202"/>
                    <a:pt x="2117" y="208"/>
                  </a:cubicBezTo>
                  <a:cubicBezTo>
                    <a:pt x="2092" y="213"/>
                    <a:pt x="2101" y="201"/>
                    <a:pt x="2081" y="197"/>
                  </a:cubicBezTo>
                  <a:cubicBezTo>
                    <a:pt x="2054" y="190"/>
                    <a:pt x="2052" y="217"/>
                    <a:pt x="2030" y="197"/>
                  </a:cubicBezTo>
                  <a:cubicBezTo>
                    <a:pt x="2009" y="178"/>
                    <a:pt x="2063" y="166"/>
                    <a:pt x="2035" y="140"/>
                  </a:cubicBezTo>
                  <a:cubicBezTo>
                    <a:pt x="2022" y="129"/>
                    <a:pt x="2005" y="165"/>
                    <a:pt x="1996" y="154"/>
                  </a:cubicBezTo>
                  <a:cubicBezTo>
                    <a:pt x="1988" y="144"/>
                    <a:pt x="1956" y="137"/>
                    <a:pt x="1956" y="153"/>
                  </a:cubicBezTo>
                  <a:cubicBezTo>
                    <a:pt x="1956" y="169"/>
                    <a:pt x="1928" y="142"/>
                    <a:pt x="1928" y="130"/>
                  </a:cubicBezTo>
                  <a:cubicBezTo>
                    <a:pt x="1928" y="117"/>
                    <a:pt x="1907" y="121"/>
                    <a:pt x="1893" y="137"/>
                  </a:cubicBezTo>
                  <a:cubicBezTo>
                    <a:pt x="1879" y="153"/>
                    <a:pt x="1851" y="111"/>
                    <a:pt x="1840" y="99"/>
                  </a:cubicBezTo>
                  <a:cubicBezTo>
                    <a:pt x="1829" y="86"/>
                    <a:pt x="1822" y="96"/>
                    <a:pt x="1821" y="80"/>
                  </a:cubicBezTo>
                  <a:cubicBezTo>
                    <a:pt x="1820" y="35"/>
                    <a:pt x="1803" y="52"/>
                    <a:pt x="1807" y="32"/>
                  </a:cubicBezTo>
                  <a:cubicBezTo>
                    <a:pt x="1810" y="13"/>
                    <a:pt x="1764" y="28"/>
                    <a:pt x="1746" y="35"/>
                  </a:cubicBezTo>
                  <a:cubicBezTo>
                    <a:pt x="1728" y="42"/>
                    <a:pt x="1721" y="17"/>
                    <a:pt x="1701" y="9"/>
                  </a:cubicBezTo>
                  <a:cubicBezTo>
                    <a:pt x="1682" y="0"/>
                    <a:pt x="1620" y="25"/>
                    <a:pt x="1617" y="43"/>
                  </a:cubicBezTo>
                  <a:cubicBezTo>
                    <a:pt x="1613" y="60"/>
                    <a:pt x="1614" y="70"/>
                    <a:pt x="1596" y="77"/>
                  </a:cubicBezTo>
                  <a:cubicBezTo>
                    <a:pt x="1579" y="84"/>
                    <a:pt x="1536" y="94"/>
                    <a:pt x="1512" y="98"/>
                  </a:cubicBezTo>
                  <a:cubicBezTo>
                    <a:pt x="1487" y="101"/>
                    <a:pt x="1450" y="101"/>
                    <a:pt x="1418" y="101"/>
                  </a:cubicBezTo>
                  <a:cubicBezTo>
                    <a:pt x="1386" y="101"/>
                    <a:pt x="1384" y="156"/>
                    <a:pt x="1316" y="156"/>
                  </a:cubicBezTo>
                  <a:cubicBezTo>
                    <a:pt x="1281" y="156"/>
                    <a:pt x="1238" y="184"/>
                    <a:pt x="1216" y="191"/>
                  </a:cubicBezTo>
                  <a:cubicBezTo>
                    <a:pt x="1195" y="198"/>
                    <a:pt x="1118" y="187"/>
                    <a:pt x="1107" y="194"/>
                  </a:cubicBezTo>
                  <a:cubicBezTo>
                    <a:pt x="1097" y="201"/>
                    <a:pt x="1071" y="211"/>
                    <a:pt x="1082" y="229"/>
                  </a:cubicBezTo>
                  <a:cubicBezTo>
                    <a:pt x="1092" y="247"/>
                    <a:pt x="1125" y="228"/>
                    <a:pt x="1129" y="239"/>
                  </a:cubicBezTo>
                  <a:cubicBezTo>
                    <a:pt x="1132" y="249"/>
                    <a:pt x="1108" y="249"/>
                    <a:pt x="1104" y="254"/>
                  </a:cubicBezTo>
                  <a:cubicBezTo>
                    <a:pt x="1094" y="269"/>
                    <a:pt x="1182" y="276"/>
                    <a:pt x="1184" y="295"/>
                  </a:cubicBezTo>
                  <a:cubicBezTo>
                    <a:pt x="1188" y="326"/>
                    <a:pt x="1136" y="276"/>
                    <a:pt x="1106" y="300"/>
                  </a:cubicBezTo>
                  <a:cubicBezTo>
                    <a:pt x="1099" y="306"/>
                    <a:pt x="1089" y="314"/>
                    <a:pt x="1084" y="323"/>
                  </a:cubicBezTo>
                  <a:cubicBezTo>
                    <a:pt x="1079" y="333"/>
                    <a:pt x="1106" y="360"/>
                    <a:pt x="1103" y="372"/>
                  </a:cubicBezTo>
                  <a:cubicBezTo>
                    <a:pt x="1096" y="396"/>
                    <a:pt x="1053" y="391"/>
                    <a:pt x="1061" y="413"/>
                  </a:cubicBezTo>
                  <a:cubicBezTo>
                    <a:pt x="1067" y="431"/>
                    <a:pt x="1089" y="445"/>
                    <a:pt x="1107" y="445"/>
                  </a:cubicBezTo>
                  <a:cubicBezTo>
                    <a:pt x="1124" y="445"/>
                    <a:pt x="1161" y="449"/>
                    <a:pt x="1169" y="480"/>
                  </a:cubicBezTo>
                  <a:cubicBezTo>
                    <a:pt x="1174" y="501"/>
                    <a:pt x="1172" y="543"/>
                    <a:pt x="1122" y="546"/>
                  </a:cubicBezTo>
                  <a:cubicBezTo>
                    <a:pt x="1084" y="549"/>
                    <a:pt x="1073" y="528"/>
                    <a:pt x="1056" y="524"/>
                  </a:cubicBezTo>
                  <a:cubicBezTo>
                    <a:pt x="1038" y="521"/>
                    <a:pt x="1052" y="541"/>
                    <a:pt x="1038" y="548"/>
                  </a:cubicBezTo>
                  <a:cubicBezTo>
                    <a:pt x="1024" y="555"/>
                    <a:pt x="1021" y="543"/>
                    <a:pt x="1000" y="543"/>
                  </a:cubicBezTo>
                  <a:cubicBezTo>
                    <a:pt x="979" y="543"/>
                    <a:pt x="955" y="541"/>
                    <a:pt x="942" y="523"/>
                  </a:cubicBezTo>
                  <a:cubicBezTo>
                    <a:pt x="926" y="502"/>
                    <a:pt x="905" y="490"/>
                    <a:pt x="884" y="511"/>
                  </a:cubicBezTo>
                  <a:cubicBezTo>
                    <a:pt x="863" y="533"/>
                    <a:pt x="834" y="529"/>
                    <a:pt x="816" y="515"/>
                  </a:cubicBezTo>
                  <a:cubicBezTo>
                    <a:pt x="798" y="501"/>
                    <a:pt x="765" y="538"/>
                    <a:pt x="736" y="557"/>
                  </a:cubicBezTo>
                  <a:cubicBezTo>
                    <a:pt x="705" y="577"/>
                    <a:pt x="692" y="547"/>
                    <a:pt x="663" y="529"/>
                  </a:cubicBezTo>
                  <a:cubicBezTo>
                    <a:pt x="635" y="511"/>
                    <a:pt x="627" y="519"/>
                    <a:pt x="643" y="549"/>
                  </a:cubicBezTo>
                  <a:cubicBezTo>
                    <a:pt x="655" y="571"/>
                    <a:pt x="613" y="580"/>
                    <a:pt x="605" y="545"/>
                  </a:cubicBezTo>
                  <a:cubicBezTo>
                    <a:pt x="602" y="531"/>
                    <a:pt x="573" y="516"/>
                    <a:pt x="555" y="497"/>
                  </a:cubicBezTo>
                  <a:cubicBezTo>
                    <a:pt x="529" y="469"/>
                    <a:pt x="475" y="475"/>
                    <a:pt x="471" y="461"/>
                  </a:cubicBezTo>
                  <a:cubicBezTo>
                    <a:pt x="468" y="447"/>
                    <a:pt x="427" y="439"/>
                    <a:pt x="417" y="464"/>
                  </a:cubicBezTo>
                  <a:cubicBezTo>
                    <a:pt x="406" y="489"/>
                    <a:pt x="373" y="456"/>
                    <a:pt x="359" y="449"/>
                  </a:cubicBezTo>
                  <a:cubicBezTo>
                    <a:pt x="344" y="442"/>
                    <a:pt x="333" y="465"/>
                    <a:pt x="319" y="472"/>
                  </a:cubicBezTo>
                  <a:cubicBezTo>
                    <a:pt x="304" y="479"/>
                    <a:pt x="284" y="509"/>
                    <a:pt x="260" y="509"/>
                  </a:cubicBezTo>
                  <a:cubicBezTo>
                    <a:pt x="235" y="509"/>
                    <a:pt x="231" y="558"/>
                    <a:pt x="200" y="565"/>
                  </a:cubicBezTo>
                  <a:cubicBezTo>
                    <a:pt x="168" y="572"/>
                    <a:pt x="177" y="595"/>
                    <a:pt x="181" y="609"/>
                  </a:cubicBezTo>
                  <a:cubicBezTo>
                    <a:pt x="184" y="623"/>
                    <a:pt x="195" y="635"/>
                    <a:pt x="166" y="646"/>
                  </a:cubicBezTo>
                  <a:cubicBezTo>
                    <a:pt x="138" y="657"/>
                    <a:pt x="125" y="612"/>
                    <a:pt x="100" y="595"/>
                  </a:cubicBezTo>
                  <a:cubicBezTo>
                    <a:pt x="76" y="577"/>
                    <a:pt x="64" y="595"/>
                    <a:pt x="64" y="620"/>
                  </a:cubicBezTo>
                  <a:cubicBezTo>
                    <a:pt x="64" y="645"/>
                    <a:pt x="36" y="640"/>
                    <a:pt x="28" y="667"/>
                  </a:cubicBezTo>
                  <a:cubicBezTo>
                    <a:pt x="16" y="704"/>
                    <a:pt x="55" y="711"/>
                    <a:pt x="55" y="722"/>
                  </a:cubicBezTo>
                  <a:cubicBezTo>
                    <a:pt x="55" y="732"/>
                    <a:pt x="32" y="749"/>
                    <a:pt x="25" y="752"/>
                  </a:cubicBezTo>
                  <a:cubicBezTo>
                    <a:pt x="18" y="756"/>
                    <a:pt x="0" y="775"/>
                    <a:pt x="8" y="786"/>
                  </a:cubicBezTo>
                  <a:cubicBezTo>
                    <a:pt x="15" y="796"/>
                    <a:pt x="70" y="807"/>
                    <a:pt x="67" y="831"/>
                  </a:cubicBezTo>
                  <a:cubicBezTo>
                    <a:pt x="63" y="856"/>
                    <a:pt x="65" y="879"/>
                    <a:pt x="86" y="872"/>
                  </a:cubicBezTo>
                  <a:cubicBezTo>
                    <a:pt x="107" y="865"/>
                    <a:pt x="109" y="866"/>
                    <a:pt x="123" y="866"/>
                  </a:cubicBezTo>
                  <a:cubicBezTo>
                    <a:pt x="137" y="866"/>
                    <a:pt x="157" y="877"/>
                    <a:pt x="182" y="906"/>
                  </a:cubicBezTo>
                  <a:cubicBezTo>
                    <a:pt x="206" y="934"/>
                    <a:pt x="250" y="1000"/>
                    <a:pt x="225" y="995"/>
                  </a:cubicBezTo>
                  <a:cubicBezTo>
                    <a:pt x="191" y="988"/>
                    <a:pt x="176" y="998"/>
                    <a:pt x="208" y="1012"/>
                  </a:cubicBezTo>
                  <a:cubicBezTo>
                    <a:pt x="216" y="1016"/>
                    <a:pt x="232" y="1023"/>
                    <a:pt x="240" y="1029"/>
                  </a:cubicBezTo>
                  <a:cubicBezTo>
                    <a:pt x="245" y="1026"/>
                    <a:pt x="280" y="1036"/>
                    <a:pt x="284" y="1032"/>
                  </a:cubicBezTo>
                  <a:cubicBezTo>
                    <a:pt x="324" y="997"/>
                    <a:pt x="371" y="949"/>
                    <a:pt x="425" y="963"/>
                  </a:cubicBezTo>
                  <a:cubicBezTo>
                    <a:pt x="512" y="985"/>
                    <a:pt x="537" y="952"/>
                    <a:pt x="555" y="988"/>
                  </a:cubicBezTo>
                  <a:cubicBezTo>
                    <a:pt x="590" y="1059"/>
                    <a:pt x="526" y="1100"/>
                    <a:pt x="550" y="1108"/>
                  </a:cubicBezTo>
                  <a:cubicBezTo>
                    <a:pt x="646" y="1139"/>
                    <a:pt x="523" y="1132"/>
                    <a:pt x="488" y="1127"/>
                  </a:cubicBezTo>
                  <a:cubicBezTo>
                    <a:pt x="452" y="1122"/>
                    <a:pt x="399" y="1168"/>
                    <a:pt x="417" y="1183"/>
                  </a:cubicBezTo>
                  <a:cubicBezTo>
                    <a:pt x="472" y="1228"/>
                    <a:pt x="443" y="1238"/>
                    <a:pt x="395" y="1212"/>
                  </a:cubicBezTo>
                  <a:cubicBezTo>
                    <a:pt x="348" y="1186"/>
                    <a:pt x="342" y="1242"/>
                    <a:pt x="369" y="1242"/>
                  </a:cubicBezTo>
                  <a:cubicBezTo>
                    <a:pt x="395" y="1242"/>
                    <a:pt x="408" y="1263"/>
                    <a:pt x="408" y="1284"/>
                  </a:cubicBezTo>
                  <a:cubicBezTo>
                    <a:pt x="408" y="1305"/>
                    <a:pt x="417" y="1290"/>
                    <a:pt x="431" y="1311"/>
                  </a:cubicBezTo>
                  <a:cubicBezTo>
                    <a:pt x="446" y="1334"/>
                    <a:pt x="425" y="1359"/>
                    <a:pt x="458" y="1357"/>
                  </a:cubicBezTo>
                  <a:cubicBezTo>
                    <a:pt x="491" y="1355"/>
                    <a:pt x="461" y="1389"/>
                    <a:pt x="511" y="1394"/>
                  </a:cubicBezTo>
                  <a:cubicBezTo>
                    <a:pt x="518" y="1394"/>
                    <a:pt x="556" y="1390"/>
                    <a:pt x="563" y="1401"/>
                  </a:cubicBezTo>
                  <a:cubicBezTo>
                    <a:pt x="574" y="1421"/>
                    <a:pt x="516" y="1464"/>
                    <a:pt x="538" y="1500"/>
                  </a:cubicBezTo>
                  <a:cubicBezTo>
                    <a:pt x="538" y="1500"/>
                    <a:pt x="551" y="1487"/>
                    <a:pt x="557" y="1480"/>
                  </a:cubicBezTo>
                  <a:cubicBezTo>
                    <a:pt x="568" y="1468"/>
                    <a:pt x="660" y="1434"/>
                    <a:pt x="682" y="1434"/>
                  </a:cubicBezTo>
                  <a:cubicBezTo>
                    <a:pt x="707" y="1434"/>
                    <a:pt x="755" y="1494"/>
                    <a:pt x="783" y="1532"/>
                  </a:cubicBezTo>
                  <a:cubicBezTo>
                    <a:pt x="812" y="1570"/>
                    <a:pt x="841" y="1540"/>
                    <a:pt x="841" y="1540"/>
                  </a:cubicBezTo>
                  <a:cubicBezTo>
                    <a:pt x="800" y="1159"/>
                    <a:pt x="800" y="1159"/>
                    <a:pt x="800" y="1159"/>
                  </a:cubicBezTo>
                  <a:cubicBezTo>
                    <a:pt x="1035" y="1079"/>
                    <a:pt x="1035" y="1079"/>
                    <a:pt x="1035" y="1079"/>
                  </a:cubicBezTo>
                  <a:cubicBezTo>
                    <a:pt x="1037" y="1074"/>
                    <a:pt x="1055" y="1055"/>
                    <a:pt x="1059" y="1053"/>
                  </a:cubicBezTo>
                  <a:cubicBezTo>
                    <a:pt x="1104" y="1026"/>
                    <a:pt x="1083" y="1069"/>
                    <a:pt x="1096" y="1078"/>
                  </a:cubicBezTo>
                  <a:cubicBezTo>
                    <a:pt x="1106" y="1085"/>
                    <a:pt x="1106" y="1053"/>
                    <a:pt x="1110" y="1024"/>
                  </a:cubicBezTo>
                  <a:cubicBezTo>
                    <a:pt x="1111" y="1014"/>
                    <a:pt x="1150" y="980"/>
                    <a:pt x="1176" y="995"/>
                  </a:cubicBezTo>
                  <a:cubicBezTo>
                    <a:pt x="1204" y="1011"/>
                    <a:pt x="1226" y="971"/>
                    <a:pt x="1237" y="983"/>
                  </a:cubicBezTo>
                  <a:cubicBezTo>
                    <a:pt x="1261" y="1009"/>
                    <a:pt x="1191" y="1042"/>
                    <a:pt x="1188" y="1063"/>
                  </a:cubicBezTo>
                  <a:cubicBezTo>
                    <a:pt x="1184" y="1102"/>
                    <a:pt x="1219" y="1054"/>
                    <a:pt x="1217" y="1108"/>
                  </a:cubicBezTo>
                  <a:cubicBezTo>
                    <a:pt x="1215" y="1147"/>
                    <a:pt x="1229" y="1156"/>
                    <a:pt x="1217" y="1203"/>
                  </a:cubicBezTo>
                  <a:cubicBezTo>
                    <a:pt x="1249" y="1228"/>
                    <a:pt x="1284" y="1293"/>
                    <a:pt x="1350" y="1298"/>
                  </a:cubicBezTo>
                  <a:cubicBezTo>
                    <a:pt x="1399" y="1301"/>
                    <a:pt x="1457" y="1270"/>
                    <a:pt x="1473" y="1276"/>
                  </a:cubicBezTo>
                  <a:cubicBezTo>
                    <a:pt x="1489" y="1282"/>
                    <a:pt x="1538" y="1293"/>
                    <a:pt x="1577" y="1274"/>
                  </a:cubicBezTo>
                  <a:cubicBezTo>
                    <a:pt x="1597" y="1265"/>
                    <a:pt x="1598" y="1301"/>
                    <a:pt x="1632" y="1341"/>
                  </a:cubicBezTo>
                  <a:cubicBezTo>
                    <a:pt x="1654" y="1367"/>
                    <a:pt x="1681" y="1362"/>
                    <a:pt x="1697" y="1397"/>
                  </a:cubicBezTo>
                  <a:cubicBezTo>
                    <a:pt x="1708" y="1424"/>
                    <a:pt x="1696" y="1443"/>
                    <a:pt x="1699" y="1468"/>
                  </a:cubicBezTo>
                  <a:cubicBezTo>
                    <a:pt x="1702" y="1494"/>
                    <a:pt x="1721" y="1481"/>
                    <a:pt x="1739" y="1500"/>
                  </a:cubicBezTo>
                  <a:cubicBezTo>
                    <a:pt x="1758" y="1523"/>
                    <a:pt x="1732" y="1537"/>
                    <a:pt x="1774" y="1535"/>
                  </a:cubicBezTo>
                  <a:cubicBezTo>
                    <a:pt x="1804" y="1534"/>
                    <a:pt x="1876" y="1522"/>
                    <a:pt x="1888" y="1537"/>
                  </a:cubicBezTo>
                  <a:cubicBezTo>
                    <a:pt x="1898" y="1549"/>
                    <a:pt x="1869" y="1586"/>
                    <a:pt x="1920" y="1590"/>
                  </a:cubicBezTo>
                  <a:cubicBezTo>
                    <a:pt x="1947" y="1591"/>
                    <a:pt x="1932" y="1531"/>
                    <a:pt x="1941" y="1525"/>
                  </a:cubicBezTo>
                  <a:cubicBezTo>
                    <a:pt x="1971" y="1503"/>
                    <a:pt x="2022" y="1468"/>
                    <a:pt x="2028" y="1466"/>
                  </a:cubicBezTo>
                  <a:cubicBezTo>
                    <a:pt x="2045" y="1459"/>
                    <a:pt x="2112" y="1414"/>
                    <a:pt x="2115" y="1391"/>
                  </a:cubicBezTo>
                  <a:cubicBezTo>
                    <a:pt x="2117" y="1367"/>
                    <a:pt x="2196" y="1343"/>
                    <a:pt x="2238" y="1366"/>
                  </a:cubicBezTo>
                  <a:cubicBezTo>
                    <a:pt x="2327" y="1415"/>
                    <a:pt x="2310" y="1369"/>
                    <a:pt x="2312" y="1336"/>
                  </a:cubicBezTo>
                  <a:cubicBezTo>
                    <a:pt x="2314" y="1303"/>
                    <a:pt x="2361" y="1292"/>
                    <a:pt x="2380" y="1302"/>
                  </a:cubicBezTo>
                  <a:cubicBezTo>
                    <a:pt x="2399" y="1311"/>
                    <a:pt x="2440" y="1357"/>
                    <a:pt x="2468" y="1345"/>
                  </a:cubicBezTo>
                  <a:cubicBezTo>
                    <a:pt x="2496" y="1333"/>
                    <a:pt x="2590" y="1310"/>
                    <a:pt x="2625" y="1319"/>
                  </a:cubicBezTo>
                  <a:cubicBezTo>
                    <a:pt x="2661" y="1328"/>
                    <a:pt x="2765" y="1315"/>
                    <a:pt x="2796" y="1350"/>
                  </a:cubicBezTo>
                  <a:cubicBezTo>
                    <a:pt x="2822" y="1380"/>
                    <a:pt x="2863" y="1373"/>
                    <a:pt x="2871" y="1369"/>
                  </a:cubicBezTo>
                  <a:cubicBezTo>
                    <a:pt x="2886" y="1362"/>
                    <a:pt x="2870" y="1357"/>
                    <a:pt x="2870" y="1344"/>
                  </a:cubicBezTo>
                  <a:cubicBezTo>
                    <a:pt x="2870" y="1322"/>
                    <a:pt x="2894" y="1305"/>
                    <a:pt x="2901" y="1288"/>
                  </a:cubicBezTo>
                  <a:cubicBezTo>
                    <a:pt x="2908" y="1270"/>
                    <a:pt x="2853" y="1233"/>
                    <a:pt x="2850" y="1179"/>
                  </a:cubicBezTo>
                  <a:cubicBezTo>
                    <a:pt x="2849" y="1161"/>
                    <a:pt x="2832" y="1127"/>
                    <a:pt x="2798" y="1119"/>
                  </a:cubicBezTo>
                  <a:cubicBezTo>
                    <a:pt x="2779" y="1114"/>
                    <a:pt x="2812" y="1095"/>
                    <a:pt x="2824" y="1096"/>
                  </a:cubicBezTo>
                  <a:cubicBezTo>
                    <a:pt x="2851" y="1097"/>
                    <a:pt x="2912" y="1064"/>
                    <a:pt x="2923" y="1076"/>
                  </a:cubicBezTo>
                  <a:cubicBezTo>
                    <a:pt x="2935" y="1087"/>
                    <a:pt x="2973" y="1085"/>
                    <a:pt x="2996" y="1085"/>
                  </a:cubicBezTo>
                  <a:cubicBezTo>
                    <a:pt x="3018" y="1085"/>
                    <a:pt x="2991" y="1053"/>
                    <a:pt x="2978" y="1042"/>
                  </a:cubicBezTo>
                  <a:cubicBezTo>
                    <a:pt x="2965" y="1030"/>
                    <a:pt x="2958" y="904"/>
                    <a:pt x="2967" y="868"/>
                  </a:cubicBezTo>
                  <a:cubicBezTo>
                    <a:pt x="2972" y="849"/>
                    <a:pt x="3007" y="870"/>
                    <a:pt x="3034" y="873"/>
                  </a:cubicBezTo>
                  <a:cubicBezTo>
                    <a:pt x="3060" y="877"/>
                    <a:pt x="3095" y="865"/>
                    <a:pt x="3112" y="873"/>
                  </a:cubicBezTo>
                  <a:cubicBezTo>
                    <a:pt x="3128" y="882"/>
                    <a:pt x="3159" y="872"/>
                    <a:pt x="3171" y="854"/>
                  </a:cubicBezTo>
                  <a:cubicBezTo>
                    <a:pt x="3182" y="836"/>
                    <a:pt x="3141" y="777"/>
                    <a:pt x="3144" y="736"/>
                  </a:cubicBezTo>
                  <a:cubicBezTo>
                    <a:pt x="3144" y="725"/>
                    <a:pt x="3156" y="701"/>
                    <a:pt x="3182" y="701"/>
                  </a:cubicBezTo>
                  <a:cubicBezTo>
                    <a:pt x="3208" y="701"/>
                    <a:pt x="3211" y="686"/>
                    <a:pt x="3211" y="666"/>
                  </a:cubicBezTo>
                  <a:cubicBezTo>
                    <a:pt x="3211" y="648"/>
                    <a:pt x="3230" y="659"/>
                    <a:pt x="3237" y="637"/>
                  </a:cubicBezTo>
                  <a:cubicBezTo>
                    <a:pt x="3228" y="628"/>
                    <a:pt x="3192" y="616"/>
                    <a:pt x="3191" y="60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4" name="Freeform 2870">
              <a:extLst>
                <a:ext uri="{FF2B5EF4-FFF2-40B4-BE49-F238E27FC236}">
                  <a16:creationId xmlns:a16="http://schemas.microsoft.com/office/drawing/2014/main" id="{8810373B-A9F7-4605-8F89-69DBAB88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2525" y="2633828"/>
              <a:ext cx="87268" cy="0"/>
            </a:xfrm>
            <a:custGeom>
              <a:avLst/>
              <a:gdLst>
                <a:gd name="T0" fmla="*/ 0 w 32"/>
                <a:gd name="T1" fmla="*/ 32 w 32"/>
                <a:gd name="T2" fmla="*/ 0 w 3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2">
                  <a:moveTo>
                    <a:pt x="0" y="0"/>
                  </a:moveTo>
                  <a:lnTo>
                    <a:pt x="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5" name="Line 2871">
              <a:extLst>
                <a:ext uri="{FF2B5EF4-FFF2-40B4-BE49-F238E27FC236}">
                  <a16:creationId xmlns:a16="http://schemas.microsoft.com/office/drawing/2014/main" id="{BBD54562-B1A2-4A81-BF4C-984F58B0F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82525" y="2633828"/>
              <a:ext cx="87268" cy="0"/>
            </a:xfrm>
            <a:prstGeom prst="line">
              <a:avLst/>
            </a:prstGeom>
            <a:noFill/>
            <a:ln w="174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566" name="Группа 565">
              <a:extLst>
                <a:ext uri="{FF2B5EF4-FFF2-40B4-BE49-F238E27FC236}">
                  <a16:creationId xmlns:a16="http://schemas.microsoft.com/office/drawing/2014/main" id="{42E326EF-05AC-44B1-AE93-BAE8DE9966C2}"/>
                </a:ext>
              </a:extLst>
            </p:cNvPr>
            <p:cNvGrpSpPr/>
            <p:nvPr/>
          </p:nvGrpSpPr>
          <p:grpSpPr>
            <a:xfrm>
              <a:off x="3246750" y="4918149"/>
              <a:ext cx="7505026" cy="841496"/>
              <a:chOff x="3270410" y="5541623"/>
              <a:chExt cx="7505020" cy="1010759"/>
            </a:xfrm>
          </p:grpSpPr>
          <p:sp>
            <p:nvSpPr>
              <p:cNvPr id="768" name="Freeform 2872">
                <a:extLst>
                  <a:ext uri="{FF2B5EF4-FFF2-40B4-BE49-F238E27FC236}">
                    <a16:creationId xmlns:a16="http://schemas.microsoft.com/office/drawing/2014/main" id="{25FDF1F5-41D2-4D0C-8B88-804C6752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7339" y="5541623"/>
                <a:ext cx="1568091" cy="985132"/>
              </a:xfrm>
              <a:custGeom>
                <a:avLst/>
                <a:gdLst>
                  <a:gd name="T0" fmla="*/ 405 w 430"/>
                  <a:gd name="T1" fmla="*/ 0 h 259"/>
                  <a:gd name="T2" fmla="*/ 421 w 430"/>
                  <a:gd name="T3" fmla="*/ 38 h 259"/>
                  <a:gd name="T4" fmla="*/ 391 w 430"/>
                  <a:gd name="T5" fmla="*/ 50 h 259"/>
                  <a:gd name="T6" fmla="*/ 391 w 430"/>
                  <a:gd name="T7" fmla="*/ 81 h 259"/>
                  <a:gd name="T8" fmla="*/ 273 w 430"/>
                  <a:gd name="T9" fmla="*/ 111 h 259"/>
                  <a:gd name="T10" fmla="*/ 259 w 430"/>
                  <a:gd name="T11" fmla="*/ 155 h 259"/>
                  <a:gd name="T12" fmla="*/ 225 w 430"/>
                  <a:gd name="T13" fmla="*/ 144 h 259"/>
                  <a:gd name="T14" fmla="*/ 150 w 430"/>
                  <a:gd name="T15" fmla="*/ 156 h 259"/>
                  <a:gd name="T16" fmla="*/ 146 w 430"/>
                  <a:gd name="T17" fmla="*/ 224 h 259"/>
                  <a:gd name="T18" fmla="*/ 72 w 430"/>
                  <a:gd name="T19" fmla="*/ 246 h 259"/>
                  <a:gd name="T20" fmla="*/ 63 w 430"/>
                  <a:gd name="T21" fmla="*/ 221 h 259"/>
                  <a:gd name="T22" fmla="*/ 37 w 430"/>
                  <a:gd name="T23" fmla="*/ 224 h 259"/>
                  <a:gd name="T24" fmla="*/ 2 w 430"/>
                  <a:gd name="T25" fmla="*/ 221 h 259"/>
                  <a:gd name="T26" fmla="*/ 2 w 430"/>
                  <a:gd name="T27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30" h="259">
                    <a:moveTo>
                      <a:pt x="405" y="0"/>
                    </a:moveTo>
                    <a:cubicBezTo>
                      <a:pt x="405" y="0"/>
                      <a:pt x="430" y="20"/>
                      <a:pt x="421" y="38"/>
                    </a:cubicBezTo>
                    <a:cubicBezTo>
                      <a:pt x="413" y="56"/>
                      <a:pt x="393" y="43"/>
                      <a:pt x="391" y="50"/>
                    </a:cubicBezTo>
                    <a:cubicBezTo>
                      <a:pt x="390" y="57"/>
                      <a:pt x="408" y="75"/>
                      <a:pt x="391" y="81"/>
                    </a:cubicBezTo>
                    <a:cubicBezTo>
                      <a:pt x="374" y="87"/>
                      <a:pt x="280" y="95"/>
                      <a:pt x="273" y="111"/>
                    </a:cubicBezTo>
                    <a:cubicBezTo>
                      <a:pt x="266" y="127"/>
                      <a:pt x="280" y="154"/>
                      <a:pt x="259" y="155"/>
                    </a:cubicBezTo>
                    <a:cubicBezTo>
                      <a:pt x="238" y="157"/>
                      <a:pt x="238" y="144"/>
                      <a:pt x="225" y="144"/>
                    </a:cubicBezTo>
                    <a:cubicBezTo>
                      <a:pt x="211" y="145"/>
                      <a:pt x="163" y="147"/>
                      <a:pt x="150" y="156"/>
                    </a:cubicBezTo>
                    <a:cubicBezTo>
                      <a:pt x="137" y="164"/>
                      <a:pt x="158" y="209"/>
                      <a:pt x="146" y="224"/>
                    </a:cubicBezTo>
                    <a:cubicBezTo>
                      <a:pt x="134" y="239"/>
                      <a:pt x="73" y="259"/>
                      <a:pt x="72" y="246"/>
                    </a:cubicBezTo>
                    <a:cubicBezTo>
                      <a:pt x="71" y="234"/>
                      <a:pt x="75" y="221"/>
                      <a:pt x="63" y="221"/>
                    </a:cubicBezTo>
                    <a:cubicBezTo>
                      <a:pt x="51" y="221"/>
                      <a:pt x="53" y="223"/>
                      <a:pt x="37" y="224"/>
                    </a:cubicBezTo>
                    <a:cubicBezTo>
                      <a:pt x="21" y="224"/>
                      <a:pt x="4" y="216"/>
                      <a:pt x="2" y="221"/>
                    </a:cubicBezTo>
                    <a:cubicBezTo>
                      <a:pt x="0" y="226"/>
                      <a:pt x="12" y="242"/>
                      <a:pt x="2" y="250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  <p:sp>
            <p:nvSpPr>
              <p:cNvPr id="769" name="Freeform 2873">
                <a:extLst>
                  <a:ext uri="{FF2B5EF4-FFF2-40B4-BE49-F238E27FC236}">
                    <a16:creationId xmlns:a16="http://schemas.microsoft.com/office/drawing/2014/main" id="{3943A6C2-EB44-4E5D-9E68-6B4E10859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1973" y="5689678"/>
                <a:ext cx="1055395" cy="845620"/>
              </a:xfrm>
              <a:custGeom>
                <a:avLst/>
                <a:gdLst>
                  <a:gd name="T0" fmla="*/ 58 w 290"/>
                  <a:gd name="T1" fmla="*/ 0 h 222"/>
                  <a:gd name="T2" fmla="*/ 85 w 290"/>
                  <a:gd name="T3" fmla="*/ 16 h 222"/>
                  <a:gd name="T4" fmla="*/ 13 w 290"/>
                  <a:gd name="T5" fmla="*/ 90 h 222"/>
                  <a:gd name="T6" fmla="*/ 57 w 290"/>
                  <a:gd name="T7" fmla="*/ 111 h 222"/>
                  <a:gd name="T8" fmla="*/ 90 w 290"/>
                  <a:gd name="T9" fmla="*/ 132 h 222"/>
                  <a:gd name="T10" fmla="*/ 140 w 290"/>
                  <a:gd name="T11" fmla="*/ 93 h 222"/>
                  <a:gd name="T12" fmla="*/ 207 w 290"/>
                  <a:gd name="T13" fmla="*/ 135 h 222"/>
                  <a:gd name="T14" fmla="*/ 290 w 290"/>
                  <a:gd name="T15" fmla="*/ 165 h 222"/>
                  <a:gd name="T16" fmla="*/ 228 w 290"/>
                  <a:gd name="T17" fmla="*/ 172 h 222"/>
                  <a:gd name="T18" fmla="*/ 215 w 290"/>
                  <a:gd name="T19" fmla="*/ 201 h 222"/>
                  <a:gd name="T20" fmla="*/ 177 w 290"/>
                  <a:gd name="T21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0" h="222">
                    <a:moveTo>
                      <a:pt x="58" y="0"/>
                    </a:moveTo>
                    <a:cubicBezTo>
                      <a:pt x="58" y="0"/>
                      <a:pt x="84" y="0"/>
                      <a:pt x="85" y="16"/>
                    </a:cubicBezTo>
                    <a:cubicBezTo>
                      <a:pt x="86" y="31"/>
                      <a:pt x="0" y="69"/>
                      <a:pt x="13" y="90"/>
                    </a:cubicBezTo>
                    <a:cubicBezTo>
                      <a:pt x="26" y="111"/>
                      <a:pt x="43" y="103"/>
                      <a:pt x="57" y="111"/>
                    </a:cubicBezTo>
                    <a:cubicBezTo>
                      <a:pt x="71" y="119"/>
                      <a:pt x="60" y="136"/>
                      <a:pt x="90" y="132"/>
                    </a:cubicBezTo>
                    <a:cubicBezTo>
                      <a:pt x="120" y="127"/>
                      <a:pt x="125" y="92"/>
                      <a:pt x="140" y="93"/>
                    </a:cubicBezTo>
                    <a:cubicBezTo>
                      <a:pt x="155" y="94"/>
                      <a:pt x="173" y="129"/>
                      <a:pt x="207" y="135"/>
                    </a:cubicBezTo>
                    <a:cubicBezTo>
                      <a:pt x="240" y="141"/>
                      <a:pt x="290" y="165"/>
                      <a:pt x="290" y="165"/>
                    </a:cubicBezTo>
                    <a:cubicBezTo>
                      <a:pt x="290" y="165"/>
                      <a:pt x="228" y="159"/>
                      <a:pt x="228" y="172"/>
                    </a:cubicBezTo>
                    <a:cubicBezTo>
                      <a:pt x="228" y="185"/>
                      <a:pt x="228" y="194"/>
                      <a:pt x="215" y="201"/>
                    </a:cubicBezTo>
                    <a:cubicBezTo>
                      <a:pt x="203" y="209"/>
                      <a:pt x="177" y="222"/>
                      <a:pt x="177" y="222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  <p:sp>
            <p:nvSpPr>
              <p:cNvPr id="770" name="Freeform 2874">
                <a:extLst>
                  <a:ext uri="{FF2B5EF4-FFF2-40B4-BE49-F238E27FC236}">
                    <a16:creationId xmlns:a16="http://schemas.microsoft.com/office/drawing/2014/main" id="{DE9AE880-B7CA-461D-879C-03ADE481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1986" y="6253424"/>
                <a:ext cx="509971" cy="298958"/>
              </a:xfrm>
              <a:custGeom>
                <a:avLst/>
                <a:gdLst>
                  <a:gd name="T0" fmla="*/ 132 w 140"/>
                  <a:gd name="T1" fmla="*/ 74 h 79"/>
                  <a:gd name="T2" fmla="*/ 128 w 140"/>
                  <a:gd name="T3" fmla="*/ 2 h 79"/>
                  <a:gd name="T4" fmla="*/ 57 w 140"/>
                  <a:gd name="T5" fmla="*/ 33 h 79"/>
                  <a:gd name="T6" fmla="*/ 1 w 140"/>
                  <a:gd name="T7" fmla="*/ 50 h 79"/>
                  <a:gd name="T8" fmla="*/ 16 w 140"/>
                  <a:gd name="T9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79">
                    <a:moveTo>
                      <a:pt x="132" y="74"/>
                    </a:moveTo>
                    <a:cubicBezTo>
                      <a:pt x="132" y="74"/>
                      <a:pt x="140" y="5"/>
                      <a:pt x="128" y="2"/>
                    </a:cubicBezTo>
                    <a:cubicBezTo>
                      <a:pt x="116" y="0"/>
                      <a:pt x="73" y="32"/>
                      <a:pt x="57" y="33"/>
                    </a:cubicBezTo>
                    <a:cubicBezTo>
                      <a:pt x="40" y="34"/>
                      <a:pt x="3" y="45"/>
                      <a:pt x="1" y="50"/>
                    </a:cubicBezTo>
                    <a:cubicBezTo>
                      <a:pt x="0" y="54"/>
                      <a:pt x="16" y="79"/>
                      <a:pt x="16" y="79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  <p:sp>
            <p:nvSpPr>
              <p:cNvPr id="771" name="Freeform 2875">
                <a:extLst>
                  <a:ext uri="{FF2B5EF4-FFF2-40B4-BE49-F238E27FC236}">
                    <a16:creationId xmlns:a16="http://schemas.microsoft.com/office/drawing/2014/main" id="{927102A7-C74D-44F8-B228-D4E3C55BF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410" y="5646971"/>
                <a:ext cx="1933524" cy="859855"/>
              </a:xfrm>
              <a:custGeom>
                <a:avLst/>
                <a:gdLst>
                  <a:gd name="T0" fmla="*/ 0 w 531"/>
                  <a:gd name="T1" fmla="*/ 144 h 226"/>
                  <a:gd name="T2" fmla="*/ 88 w 531"/>
                  <a:gd name="T3" fmla="*/ 157 h 226"/>
                  <a:gd name="T4" fmla="*/ 85 w 531"/>
                  <a:gd name="T5" fmla="*/ 83 h 226"/>
                  <a:gd name="T6" fmla="*/ 164 w 531"/>
                  <a:gd name="T7" fmla="*/ 68 h 226"/>
                  <a:gd name="T8" fmla="*/ 170 w 531"/>
                  <a:gd name="T9" fmla="*/ 34 h 226"/>
                  <a:gd name="T10" fmla="*/ 209 w 531"/>
                  <a:gd name="T11" fmla="*/ 54 h 226"/>
                  <a:gd name="T12" fmla="*/ 197 w 531"/>
                  <a:gd name="T13" fmla="*/ 5 h 226"/>
                  <a:gd name="T14" fmla="*/ 264 w 531"/>
                  <a:gd name="T15" fmla="*/ 39 h 226"/>
                  <a:gd name="T16" fmla="*/ 344 w 531"/>
                  <a:gd name="T17" fmla="*/ 72 h 226"/>
                  <a:gd name="T18" fmla="*/ 352 w 531"/>
                  <a:gd name="T19" fmla="*/ 137 h 226"/>
                  <a:gd name="T20" fmla="*/ 440 w 531"/>
                  <a:gd name="T21" fmla="*/ 152 h 226"/>
                  <a:gd name="T22" fmla="*/ 510 w 531"/>
                  <a:gd name="T23" fmla="*/ 173 h 226"/>
                  <a:gd name="T24" fmla="*/ 531 w 531"/>
                  <a:gd name="T25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1" h="226">
                    <a:moveTo>
                      <a:pt x="0" y="144"/>
                    </a:moveTo>
                    <a:cubicBezTo>
                      <a:pt x="0" y="144"/>
                      <a:pt x="77" y="164"/>
                      <a:pt x="88" y="157"/>
                    </a:cubicBezTo>
                    <a:cubicBezTo>
                      <a:pt x="99" y="150"/>
                      <a:pt x="61" y="100"/>
                      <a:pt x="85" y="83"/>
                    </a:cubicBezTo>
                    <a:cubicBezTo>
                      <a:pt x="110" y="66"/>
                      <a:pt x="149" y="78"/>
                      <a:pt x="164" y="68"/>
                    </a:cubicBezTo>
                    <a:cubicBezTo>
                      <a:pt x="179" y="58"/>
                      <a:pt x="153" y="32"/>
                      <a:pt x="170" y="34"/>
                    </a:cubicBezTo>
                    <a:cubicBezTo>
                      <a:pt x="187" y="37"/>
                      <a:pt x="195" y="63"/>
                      <a:pt x="209" y="54"/>
                    </a:cubicBezTo>
                    <a:cubicBezTo>
                      <a:pt x="223" y="45"/>
                      <a:pt x="189" y="10"/>
                      <a:pt x="197" y="5"/>
                    </a:cubicBezTo>
                    <a:cubicBezTo>
                      <a:pt x="206" y="0"/>
                      <a:pt x="244" y="15"/>
                      <a:pt x="264" y="39"/>
                    </a:cubicBezTo>
                    <a:cubicBezTo>
                      <a:pt x="284" y="63"/>
                      <a:pt x="323" y="52"/>
                      <a:pt x="344" y="72"/>
                    </a:cubicBezTo>
                    <a:cubicBezTo>
                      <a:pt x="365" y="91"/>
                      <a:pt x="335" y="121"/>
                      <a:pt x="352" y="137"/>
                    </a:cubicBezTo>
                    <a:cubicBezTo>
                      <a:pt x="370" y="153"/>
                      <a:pt x="403" y="153"/>
                      <a:pt x="440" y="152"/>
                    </a:cubicBezTo>
                    <a:cubicBezTo>
                      <a:pt x="478" y="152"/>
                      <a:pt x="503" y="159"/>
                      <a:pt x="510" y="173"/>
                    </a:cubicBezTo>
                    <a:cubicBezTo>
                      <a:pt x="517" y="187"/>
                      <a:pt x="531" y="226"/>
                      <a:pt x="531" y="226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</p:grpSp>
        <p:pic>
          <p:nvPicPr>
            <p:cNvPr id="567" name="Рисунок 566">
              <a:extLst>
                <a:ext uri="{FF2B5EF4-FFF2-40B4-BE49-F238E27FC236}">
                  <a16:creationId xmlns:a16="http://schemas.microsoft.com/office/drawing/2014/main" id="{88D1A63E-C3E7-45BB-BD39-BF28F1D60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0547" y="544309"/>
              <a:ext cx="11961398" cy="5187254"/>
            </a:xfrm>
            <a:prstGeom prst="rect">
              <a:avLst/>
            </a:prstGeom>
            <a:ln w="12700">
              <a:noFill/>
            </a:ln>
            <a:effectLst/>
          </p:spPr>
        </p:pic>
        <p:grpSp>
          <p:nvGrpSpPr>
            <p:cNvPr id="568" name="Group 2905">
              <a:extLst>
                <a:ext uri="{FF2B5EF4-FFF2-40B4-BE49-F238E27FC236}">
                  <a16:creationId xmlns:a16="http://schemas.microsoft.com/office/drawing/2014/main" id="{4BCB266B-129E-4E97-B19F-C5A1D6024B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60455" y="794850"/>
              <a:ext cx="10232098" cy="4826118"/>
              <a:chOff x="976" y="637"/>
              <a:chExt cx="3752" cy="2036"/>
            </a:xfrm>
          </p:grpSpPr>
          <p:sp>
            <p:nvSpPr>
              <p:cNvPr id="677" name="AutoShape 2904">
                <a:extLst>
                  <a:ext uri="{FF2B5EF4-FFF2-40B4-BE49-F238E27FC236}">
                    <a16:creationId xmlns:a16="http://schemas.microsoft.com/office/drawing/2014/main" id="{B2AB9B7D-1A1D-4E56-B83E-334799961FBA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1056" y="637"/>
                <a:ext cx="3672" cy="20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8" name="Oval 2908">
                <a:extLst>
                  <a:ext uri="{FF2B5EF4-FFF2-40B4-BE49-F238E27FC236}">
                    <a16:creationId xmlns:a16="http://schemas.microsoft.com/office/drawing/2014/main" id="{5FA92BE1-0C7D-4B5A-823E-05D6AC2D2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6" y="2326"/>
                <a:ext cx="34" cy="33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9" name="Freeform 2909">
                <a:extLst>
                  <a:ext uri="{FF2B5EF4-FFF2-40B4-BE49-F238E27FC236}">
                    <a16:creationId xmlns:a16="http://schemas.microsoft.com/office/drawing/2014/main" id="{2CD24F3F-D419-4E19-939C-3C4E8291B3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4" y="2323"/>
                <a:ext cx="38" cy="39"/>
              </a:xfrm>
              <a:custGeom>
                <a:avLst/>
                <a:gdLst>
                  <a:gd name="T0" fmla="*/ 14 w 29"/>
                  <a:gd name="T1" fmla="*/ 4 h 29"/>
                  <a:gd name="T2" fmla="*/ 25 w 29"/>
                  <a:gd name="T3" fmla="*/ 15 h 29"/>
                  <a:gd name="T4" fmla="*/ 14 w 29"/>
                  <a:gd name="T5" fmla="*/ 25 h 29"/>
                  <a:gd name="T6" fmla="*/ 4 w 29"/>
                  <a:gd name="T7" fmla="*/ 15 h 29"/>
                  <a:gd name="T8" fmla="*/ 14 w 29"/>
                  <a:gd name="T9" fmla="*/ 4 h 29"/>
                  <a:gd name="T10" fmla="*/ 14 w 29"/>
                  <a:gd name="T11" fmla="*/ 0 h 29"/>
                  <a:gd name="T12" fmla="*/ 0 w 29"/>
                  <a:gd name="T13" fmla="*/ 15 h 29"/>
                  <a:gd name="T14" fmla="*/ 14 w 29"/>
                  <a:gd name="T15" fmla="*/ 29 h 29"/>
                  <a:gd name="T16" fmla="*/ 29 w 29"/>
                  <a:gd name="T17" fmla="*/ 15 h 29"/>
                  <a:gd name="T18" fmla="*/ 14 w 29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9">
                    <a:moveTo>
                      <a:pt x="14" y="4"/>
                    </a:moveTo>
                    <a:cubicBezTo>
                      <a:pt x="20" y="4"/>
                      <a:pt x="25" y="9"/>
                      <a:pt x="25" y="15"/>
                    </a:cubicBezTo>
                    <a:cubicBezTo>
                      <a:pt x="25" y="20"/>
                      <a:pt x="20" y="25"/>
                      <a:pt x="14" y="25"/>
                    </a:cubicBezTo>
                    <a:cubicBezTo>
                      <a:pt x="9" y="25"/>
                      <a:pt x="4" y="20"/>
                      <a:pt x="4" y="15"/>
                    </a:cubicBezTo>
                    <a:cubicBezTo>
                      <a:pt x="4" y="9"/>
                      <a:pt x="9" y="4"/>
                      <a:pt x="14" y="4"/>
                    </a:cubicBezTo>
                    <a:moveTo>
                      <a:pt x="14" y="0"/>
                    </a:move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2" y="29"/>
                      <a:pt x="29" y="23"/>
                      <a:pt x="29" y="15"/>
                    </a:cubicBezTo>
                    <a:cubicBezTo>
                      <a:pt x="29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0" name="Oval 2910">
                <a:extLst>
                  <a:ext uri="{FF2B5EF4-FFF2-40B4-BE49-F238E27FC236}">
                    <a16:creationId xmlns:a16="http://schemas.microsoft.com/office/drawing/2014/main" id="{68C2C4DF-6F35-4A27-857F-8EEE9D9CF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0" y="2565"/>
                <a:ext cx="33" cy="34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1" name="Freeform 2911">
                <a:extLst>
                  <a:ext uri="{FF2B5EF4-FFF2-40B4-BE49-F238E27FC236}">
                    <a16:creationId xmlns:a16="http://schemas.microsoft.com/office/drawing/2014/main" id="{74791CF1-9E4E-4E88-A9EC-541F92F804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45" y="2564"/>
                <a:ext cx="39" cy="38"/>
              </a:xfrm>
              <a:custGeom>
                <a:avLst/>
                <a:gdLst>
                  <a:gd name="T0" fmla="*/ 14 w 29"/>
                  <a:gd name="T1" fmla="*/ 4 h 29"/>
                  <a:gd name="T2" fmla="*/ 25 w 29"/>
                  <a:gd name="T3" fmla="*/ 15 h 29"/>
                  <a:gd name="T4" fmla="*/ 14 w 29"/>
                  <a:gd name="T5" fmla="*/ 25 h 29"/>
                  <a:gd name="T6" fmla="*/ 4 w 29"/>
                  <a:gd name="T7" fmla="*/ 15 h 29"/>
                  <a:gd name="T8" fmla="*/ 14 w 29"/>
                  <a:gd name="T9" fmla="*/ 4 h 29"/>
                  <a:gd name="T10" fmla="*/ 14 w 29"/>
                  <a:gd name="T11" fmla="*/ 0 h 29"/>
                  <a:gd name="T12" fmla="*/ 0 w 29"/>
                  <a:gd name="T13" fmla="*/ 15 h 29"/>
                  <a:gd name="T14" fmla="*/ 14 w 29"/>
                  <a:gd name="T15" fmla="*/ 29 h 29"/>
                  <a:gd name="T16" fmla="*/ 29 w 29"/>
                  <a:gd name="T17" fmla="*/ 15 h 29"/>
                  <a:gd name="T18" fmla="*/ 14 w 29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9">
                    <a:moveTo>
                      <a:pt x="14" y="4"/>
                    </a:moveTo>
                    <a:cubicBezTo>
                      <a:pt x="20" y="4"/>
                      <a:pt x="25" y="9"/>
                      <a:pt x="25" y="15"/>
                    </a:cubicBezTo>
                    <a:cubicBezTo>
                      <a:pt x="25" y="21"/>
                      <a:pt x="20" y="25"/>
                      <a:pt x="14" y="25"/>
                    </a:cubicBezTo>
                    <a:cubicBezTo>
                      <a:pt x="8" y="25"/>
                      <a:pt x="4" y="21"/>
                      <a:pt x="4" y="15"/>
                    </a:cubicBezTo>
                    <a:cubicBezTo>
                      <a:pt x="4" y="9"/>
                      <a:pt x="8" y="4"/>
                      <a:pt x="14" y="4"/>
                    </a:cubicBezTo>
                    <a:moveTo>
                      <a:pt x="14" y="0"/>
                    </a:move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2" y="29"/>
                      <a:pt x="29" y="23"/>
                      <a:pt x="29" y="15"/>
                    </a:cubicBezTo>
                    <a:cubicBezTo>
                      <a:pt x="29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2" name="Oval 2914">
                <a:extLst>
                  <a:ext uri="{FF2B5EF4-FFF2-40B4-BE49-F238E27FC236}">
                    <a16:creationId xmlns:a16="http://schemas.microsoft.com/office/drawing/2014/main" id="{92086A75-28F1-4408-AED4-0008FCBC5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975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3" name="Freeform 2915">
                <a:extLst>
                  <a:ext uri="{FF2B5EF4-FFF2-40B4-BE49-F238E27FC236}">
                    <a16:creationId xmlns:a16="http://schemas.microsoft.com/office/drawing/2014/main" id="{E90F4918-1310-43C6-B2F7-E2C660D503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8" y="972"/>
                <a:ext cx="30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4" name="Oval 2916">
                <a:extLst>
                  <a:ext uri="{FF2B5EF4-FFF2-40B4-BE49-F238E27FC236}">
                    <a16:creationId xmlns:a16="http://schemas.microsoft.com/office/drawing/2014/main" id="{A2934A6D-D789-4E8C-AAE8-384404AED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2" y="93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5" name="Freeform 2917">
                <a:extLst>
                  <a:ext uri="{FF2B5EF4-FFF2-40B4-BE49-F238E27FC236}">
                    <a16:creationId xmlns:a16="http://schemas.microsoft.com/office/drawing/2014/main" id="{D5ED086D-66BE-4B9B-AA67-B610004A3A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9" y="931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6" name="Oval 2918">
                <a:extLst>
                  <a:ext uri="{FF2B5EF4-FFF2-40B4-BE49-F238E27FC236}">
                    <a16:creationId xmlns:a16="http://schemas.microsoft.com/office/drawing/2014/main" id="{66A3C451-0F86-45BD-81A5-FBA18FA58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1" y="1108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7" name="Freeform 2919">
                <a:extLst>
                  <a:ext uri="{FF2B5EF4-FFF2-40B4-BE49-F238E27FC236}">
                    <a16:creationId xmlns:a16="http://schemas.microsoft.com/office/drawing/2014/main" id="{83361F80-6E7C-41E7-8EBA-9A32A31D7B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09" y="1105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8" name="Oval 2922">
                <a:extLst>
                  <a:ext uri="{FF2B5EF4-FFF2-40B4-BE49-F238E27FC236}">
                    <a16:creationId xmlns:a16="http://schemas.microsoft.com/office/drawing/2014/main" id="{65921098-F80E-41A6-91DD-5928F30CF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" y="1262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9" name="Freeform 2923">
                <a:extLst>
                  <a:ext uri="{FF2B5EF4-FFF2-40B4-BE49-F238E27FC236}">
                    <a16:creationId xmlns:a16="http://schemas.microsoft.com/office/drawing/2014/main" id="{643FC8D7-5DA7-45C9-8637-EC3E197603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0" y="1260"/>
                <a:ext cx="32" cy="30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0" name="Oval 2924">
                <a:extLst>
                  <a:ext uri="{FF2B5EF4-FFF2-40B4-BE49-F238E27FC236}">
                    <a16:creationId xmlns:a16="http://schemas.microsoft.com/office/drawing/2014/main" id="{080A0762-161F-4196-8B18-63AAFED05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1285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1" name="Freeform 2925">
                <a:extLst>
                  <a:ext uri="{FF2B5EF4-FFF2-40B4-BE49-F238E27FC236}">
                    <a16:creationId xmlns:a16="http://schemas.microsoft.com/office/drawing/2014/main" id="{7CB3334A-5649-4F70-8BB3-A4F1B1B5B8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0" y="1282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1 h 23"/>
                  <a:gd name="T4" fmla="*/ 11 w 23"/>
                  <a:gd name="T5" fmla="*/ 19 h 23"/>
                  <a:gd name="T6" fmla="*/ 4 w 23"/>
                  <a:gd name="T7" fmla="*/ 11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1 h 23"/>
                  <a:gd name="T14" fmla="*/ 11 w 23"/>
                  <a:gd name="T15" fmla="*/ 23 h 23"/>
                  <a:gd name="T16" fmla="*/ 23 w 23"/>
                  <a:gd name="T17" fmla="*/ 11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2" name="Oval 2926">
                <a:extLst>
                  <a:ext uri="{FF2B5EF4-FFF2-40B4-BE49-F238E27FC236}">
                    <a16:creationId xmlns:a16="http://schemas.microsoft.com/office/drawing/2014/main" id="{23769E44-6B41-4401-96F0-AEECDDB31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355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3" name="Freeform 2927">
                <a:extLst>
                  <a:ext uri="{FF2B5EF4-FFF2-40B4-BE49-F238E27FC236}">
                    <a16:creationId xmlns:a16="http://schemas.microsoft.com/office/drawing/2014/main" id="{4040B39A-5149-4AC8-8B3A-B07A772B38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8" y="1352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4" name="Oval 2928">
                <a:extLst>
                  <a:ext uri="{FF2B5EF4-FFF2-40B4-BE49-F238E27FC236}">
                    <a16:creationId xmlns:a16="http://schemas.microsoft.com/office/drawing/2014/main" id="{77F48AEB-E4D9-40C4-B8FA-74724439A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5" y="1208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5" name="Freeform 2929">
                <a:extLst>
                  <a:ext uri="{FF2B5EF4-FFF2-40B4-BE49-F238E27FC236}">
                    <a16:creationId xmlns:a16="http://schemas.microsoft.com/office/drawing/2014/main" id="{5D2FFDFA-DF9A-4D80-9D3B-3BBA3A3228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2" y="1205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1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6" name="Oval 2930">
                <a:extLst>
                  <a:ext uri="{FF2B5EF4-FFF2-40B4-BE49-F238E27FC236}">
                    <a16:creationId xmlns:a16="http://schemas.microsoft.com/office/drawing/2014/main" id="{2CA659A8-3EFC-41A4-B9B6-78736CDF0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290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7" name="Freeform 2931">
                <a:extLst>
                  <a:ext uri="{FF2B5EF4-FFF2-40B4-BE49-F238E27FC236}">
                    <a16:creationId xmlns:a16="http://schemas.microsoft.com/office/drawing/2014/main" id="{837D53AB-ABB1-404C-8770-469BAD50F9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6" y="1288"/>
                <a:ext cx="31" cy="30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8" name="Oval 2932">
                <a:extLst>
                  <a:ext uri="{FF2B5EF4-FFF2-40B4-BE49-F238E27FC236}">
                    <a16:creationId xmlns:a16="http://schemas.microsoft.com/office/drawing/2014/main" id="{C5F3721F-9BF7-4302-8DF8-D86E526E1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8" y="1409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9" name="Freeform 2933">
                <a:extLst>
                  <a:ext uri="{FF2B5EF4-FFF2-40B4-BE49-F238E27FC236}">
                    <a16:creationId xmlns:a16="http://schemas.microsoft.com/office/drawing/2014/main" id="{5A54D3B6-1FCE-41EB-8F0D-23FA8E95F2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1" y="1434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0" name="Oval 2934">
                <a:extLst>
                  <a:ext uri="{FF2B5EF4-FFF2-40B4-BE49-F238E27FC236}">
                    <a16:creationId xmlns:a16="http://schemas.microsoft.com/office/drawing/2014/main" id="{43F68149-5F89-456D-8946-F829F9FA6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137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1" name="Oval 2936">
                <a:extLst>
                  <a:ext uri="{FF2B5EF4-FFF2-40B4-BE49-F238E27FC236}">
                    <a16:creationId xmlns:a16="http://schemas.microsoft.com/office/drawing/2014/main" id="{C7462247-6109-4406-944B-2C1B80B0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49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2" name="Freeform 2937">
                <a:extLst>
                  <a:ext uri="{FF2B5EF4-FFF2-40B4-BE49-F238E27FC236}">
                    <a16:creationId xmlns:a16="http://schemas.microsoft.com/office/drawing/2014/main" id="{1BC46C67-5978-4BA5-8571-34CD1EEEB1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6" y="1489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3" name="Oval 2940">
                <a:extLst>
                  <a:ext uri="{FF2B5EF4-FFF2-40B4-BE49-F238E27FC236}">
                    <a16:creationId xmlns:a16="http://schemas.microsoft.com/office/drawing/2014/main" id="{87BE0EF8-DD76-4BED-AD09-0D3B27DE9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974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4" name="Oval 2942">
                <a:extLst>
                  <a:ext uri="{FF2B5EF4-FFF2-40B4-BE49-F238E27FC236}">
                    <a16:creationId xmlns:a16="http://schemas.microsoft.com/office/drawing/2014/main" id="{87ED7A21-3D25-42A2-81F4-E0EB39062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13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5" name="Oval 2944">
                <a:extLst>
                  <a:ext uri="{FF2B5EF4-FFF2-40B4-BE49-F238E27FC236}">
                    <a16:creationId xmlns:a16="http://schemas.microsoft.com/office/drawing/2014/main" id="{AFBC2EEC-66FE-45BB-AF7E-CF5D529B3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00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6" name="Freeform 2945">
                <a:extLst>
                  <a:ext uri="{FF2B5EF4-FFF2-40B4-BE49-F238E27FC236}">
                    <a16:creationId xmlns:a16="http://schemas.microsoft.com/office/drawing/2014/main" id="{17D0957A-B022-4D12-B5FB-5CA08921C6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64" y="2000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7" name="Oval 2952">
                <a:extLst>
                  <a:ext uri="{FF2B5EF4-FFF2-40B4-BE49-F238E27FC236}">
                    <a16:creationId xmlns:a16="http://schemas.microsoft.com/office/drawing/2014/main" id="{043A5DA2-54E9-470B-9B83-55100B808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26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8" name="Freeform 2953">
                <a:extLst>
                  <a:ext uri="{FF2B5EF4-FFF2-40B4-BE49-F238E27FC236}">
                    <a16:creationId xmlns:a16="http://schemas.microsoft.com/office/drawing/2014/main" id="{E89DF852-53DA-4F67-9D89-EC146F809E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1" y="2262"/>
                <a:ext cx="31" cy="30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1 h 23"/>
                  <a:gd name="T4" fmla="*/ 12 w 23"/>
                  <a:gd name="T5" fmla="*/ 19 h 23"/>
                  <a:gd name="T6" fmla="*/ 4 w 23"/>
                  <a:gd name="T7" fmla="*/ 11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1 h 23"/>
                  <a:gd name="T14" fmla="*/ 12 w 23"/>
                  <a:gd name="T15" fmla="*/ 23 h 23"/>
                  <a:gd name="T16" fmla="*/ 23 w 23"/>
                  <a:gd name="T17" fmla="*/ 11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9" name="Oval 2954">
                <a:extLst>
                  <a:ext uri="{FF2B5EF4-FFF2-40B4-BE49-F238E27FC236}">
                    <a16:creationId xmlns:a16="http://schemas.microsoft.com/office/drawing/2014/main" id="{065F8718-320D-4A0B-BC19-F67EA8FE6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343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0" name="Freeform 2955">
                <a:extLst>
                  <a:ext uri="{FF2B5EF4-FFF2-40B4-BE49-F238E27FC236}">
                    <a16:creationId xmlns:a16="http://schemas.microsoft.com/office/drawing/2014/main" id="{03FAED6C-F8C7-4084-A66A-409AE0F488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9" y="2340"/>
                <a:ext cx="31" cy="33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1" name="Oval 2962">
                <a:extLst>
                  <a:ext uri="{FF2B5EF4-FFF2-40B4-BE49-F238E27FC236}">
                    <a16:creationId xmlns:a16="http://schemas.microsoft.com/office/drawing/2014/main" id="{D6AC0134-2297-4E8F-A10F-0B1729E43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2253"/>
                <a:ext cx="34" cy="36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2" name="Freeform 2963">
                <a:extLst>
                  <a:ext uri="{FF2B5EF4-FFF2-40B4-BE49-F238E27FC236}">
                    <a16:creationId xmlns:a16="http://schemas.microsoft.com/office/drawing/2014/main" id="{410F9017-2230-40CA-98EF-562C4EC371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1" y="2253"/>
                <a:ext cx="40" cy="41"/>
              </a:xfrm>
              <a:custGeom>
                <a:avLst/>
                <a:gdLst>
                  <a:gd name="T0" fmla="*/ 15 w 30"/>
                  <a:gd name="T1" fmla="*/ 4 h 31"/>
                  <a:gd name="T2" fmla="*/ 26 w 30"/>
                  <a:gd name="T3" fmla="*/ 16 h 31"/>
                  <a:gd name="T4" fmla="*/ 15 w 30"/>
                  <a:gd name="T5" fmla="*/ 27 h 31"/>
                  <a:gd name="T6" fmla="*/ 4 w 30"/>
                  <a:gd name="T7" fmla="*/ 16 h 31"/>
                  <a:gd name="T8" fmla="*/ 15 w 30"/>
                  <a:gd name="T9" fmla="*/ 4 h 31"/>
                  <a:gd name="T10" fmla="*/ 15 w 30"/>
                  <a:gd name="T11" fmla="*/ 0 h 31"/>
                  <a:gd name="T12" fmla="*/ 0 w 30"/>
                  <a:gd name="T13" fmla="*/ 16 h 31"/>
                  <a:gd name="T14" fmla="*/ 15 w 30"/>
                  <a:gd name="T15" fmla="*/ 31 h 31"/>
                  <a:gd name="T16" fmla="*/ 30 w 30"/>
                  <a:gd name="T17" fmla="*/ 16 h 31"/>
                  <a:gd name="T18" fmla="*/ 15 w 30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1">
                    <a:moveTo>
                      <a:pt x="15" y="4"/>
                    </a:moveTo>
                    <a:cubicBezTo>
                      <a:pt x="21" y="4"/>
                      <a:pt x="26" y="9"/>
                      <a:pt x="26" y="16"/>
                    </a:cubicBezTo>
                    <a:cubicBezTo>
                      <a:pt x="26" y="22"/>
                      <a:pt x="21" y="27"/>
                      <a:pt x="15" y="27"/>
                    </a:cubicBezTo>
                    <a:cubicBezTo>
                      <a:pt x="9" y="27"/>
                      <a:pt x="4" y="22"/>
                      <a:pt x="4" y="16"/>
                    </a:cubicBezTo>
                    <a:cubicBezTo>
                      <a:pt x="4" y="9"/>
                      <a:pt x="9" y="4"/>
                      <a:pt x="15" y="4"/>
                    </a:cubicBezTo>
                    <a:moveTo>
                      <a:pt x="15" y="0"/>
                    </a:moveTo>
                    <a:cubicBezTo>
                      <a:pt x="6" y="0"/>
                      <a:pt x="0" y="7"/>
                      <a:pt x="0" y="16"/>
                    </a:cubicBezTo>
                    <a:cubicBezTo>
                      <a:pt x="0" y="24"/>
                      <a:pt x="6" y="31"/>
                      <a:pt x="15" y="31"/>
                    </a:cubicBezTo>
                    <a:cubicBezTo>
                      <a:pt x="23" y="31"/>
                      <a:pt x="30" y="24"/>
                      <a:pt x="30" y="16"/>
                    </a:cubicBezTo>
                    <a:cubicBezTo>
                      <a:pt x="30" y="7"/>
                      <a:pt x="23" y="0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3" name="Oval 2966">
                <a:extLst>
                  <a:ext uri="{FF2B5EF4-FFF2-40B4-BE49-F238E27FC236}">
                    <a16:creationId xmlns:a16="http://schemas.microsoft.com/office/drawing/2014/main" id="{6FB0A98B-CC07-4236-A5A7-DFB099FF3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10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4" name="Freeform 2967">
                <a:extLst>
                  <a:ext uri="{FF2B5EF4-FFF2-40B4-BE49-F238E27FC236}">
                    <a16:creationId xmlns:a16="http://schemas.microsoft.com/office/drawing/2014/main" id="{8E134C9F-793D-4622-AF95-AD779C7DE8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86" y="2207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5" name="Oval 2968">
                <a:extLst>
                  <a:ext uri="{FF2B5EF4-FFF2-40B4-BE49-F238E27FC236}">
                    <a16:creationId xmlns:a16="http://schemas.microsoft.com/office/drawing/2014/main" id="{CD9A7925-56EF-478E-BA03-0BE53E28B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938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6" name="Freeform 2969">
                <a:extLst>
                  <a:ext uri="{FF2B5EF4-FFF2-40B4-BE49-F238E27FC236}">
                    <a16:creationId xmlns:a16="http://schemas.microsoft.com/office/drawing/2014/main" id="{04824033-8DC2-4EB7-80F8-3CF8C4D614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3" y="1936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7" name="Oval 2970">
                <a:extLst>
                  <a:ext uri="{FF2B5EF4-FFF2-40B4-BE49-F238E27FC236}">
                    <a16:creationId xmlns:a16="http://schemas.microsoft.com/office/drawing/2014/main" id="{4D26711E-3A2D-4822-91EB-576D91433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097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8" name="Freeform 2971">
                <a:extLst>
                  <a:ext uri="{FF2B5EF4-FFF2-40B4-BE49-F238E27FC236}">
                    <a16:creationId xmlns:a16="http://schemas.microsoft.com/office/drawing/2014/main" id="{2DEB46F7-4A3D-4070-8048-8DE9D1CD89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9" y="2095"/>
                <a:ext cx="32" cy="30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9" name="Oval 2972">
                <a:extLst>
                  <a:ext uri="{FF2B5EF4-FFF2-40B4-BE49-F238E27FC236}">
                    <a16:creationId xmlns:a16="http://schemas.microsoft.com/office/drawing/2014/main" id="{5D4A33E1-7F2C-40FC-AA9A-03E249388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290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0" name="Freeform 2973">
                <a:extLst>
                  <a:ext uri="{FF2B5EF4-FFF2-40B4-BE49-F238E27FC236}">
                    <a16:creationId xmlns:a16="http://schemas.microsoft.com/office/drawing/2014/main" id="{A4A280B2-2872-4C23-A27E-B8255D9431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4" y="2287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1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1" name="Oval 2974">
                <a:extLst>
                  <a:ext uri="{FF2B5EF4-FFF2-40B4-BE49-F238E27FC236}">
                    <a16:creationId xmlns:a16="http://schemas.microsoft.com/office/drawing/2014/main" id="{65C11DCF-A15F-4468-AA5D-822F95782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406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2" name="Freeform 2975">
                <a:extLst>
                  <a:ext uri="{FF2B5EF4-FFF2-40B4-BE49-F238E27FC236}">
                    <a16:creationId xmlns:a16="http://schemas.microsoft.com/office/drawing/2014/main" id="{C29B520A-4C2F-45F6-8E83-3E37B7ED58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62" y="2403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5"/>
                      <a:pt x="16" y="19"/>
                      <a:pt x="12" y="19"/>
                    </a:cubicBezTo>
                    <a:cubicBezTo>
                      <a:pt x="8" y="19"/>
                      <a:pt x="4" y="15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8" y="23"/>
                      <a:pt x="24" y="18"/>
                      <a:pt x="24" y="11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3" name="Oval 2978">
                <a:extLst>
                  <a:ext uri="{FF2B5EF4-FFF2-40B4-BE49-F238E27FC236}">
                    <a16:creationId xmlns:a16="http://schemas.microsoft.com/office/drawing/2014/main" id="{5E496B02-CB80-4B68-818D-9DC75A2F4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2526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4" name="Freeform 2979">
                <a:extLst>
                  <a:ext uri="{FF2B5EF4-FFF2-40B4-BE49-F238E27FC236}">
                    <a16:creationId xmlns:a16="http://schemas.microsoft.com/office/drawing/2014/main" id="{A5D68AF6-49F8-43A5-B97B-3E1C902F92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1" y="2522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5" name="Oval 2980">
                <a:extLst>
                  <a:ext uri="{FF2B5EF4-FFF2-40B4-BE49-F238E27FC236}">
                    <a16:creationId xmlns:a16="http://schemas.microsoft.com/office/drawing/2014/main" id="{B8349657-74EB-49F7-944E-444BEEA7E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644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6" name="Oval 2982">
                <a:extLst>
                  <a:ext uri="{FF2B5EF4-FFF2-40B4-BE49-F238E27FC236}">
                    <a16:creationId xmlns:a16="http://schemas.microsoft.com/office/drawing/2014/main" id="{B8B7F30C-AD18-415A-BC31-CEF6BE216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210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7" name="Freeform 2983">
                <a:extLst>
                  <a:ext uri="{FF2B5EF4-FFF2-40B4-BE49-F238E27FC236}">
                    <a16:creationId xmlns:a16="http://schemas.microsoft.com/office/drawing/2014/main" id="{375D3F08-9EAF-4356-8664-84A3F7E984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3" y="2097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8" name="Oval 2984">
                <a:extLst>
                  <a:ext uri="{FF2B5EF4-FFF2-40B4-BE49-F238E27FC236}">
                    <a16:creationId xmlns:a16="http://schemas.microsoft.com/office/drawing/2014/main" id="{3DBDCFB4-8BC7-401D-8492-D59829A3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2033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9" name="Oval 2986">
                <a:extLst>
                  <a:ext uri="{FF2B5EF4-FFF2-40B4-BE49-F238E27FC236}">
                    <a16:creationId xmlns:a16="http://schemas.microsoft.com/office/drawing/2014/main" id="{5476CF66-51B5-4A4D-92B5-A2A2613B0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1728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0" name="Freeform 2987">
                <a:extLst>
                  <a:ext uri="{FF2B5EF4-FFF2-40B4-BE49-F238E27FC236}">
                    <a16:creationId xmlns:a16="http://schemas.microsoft.com/office/drawing/2014/main" id="{E0CCE117-FB51-46F0-BC99-7F90E76044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0" y="1725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1" name="Freeform 2989">
                <a:extLst>
                  <a:ext uri="{FF2B5EF4-FFF2-40B4-BE49-F238E27FC236}">
                    <a16:creationId xmlns:a16="http://schemas.microsoft.com/office/drawing/2014/main" id="{6A96D9E4-DF89-4378-A510-D34FE5BDAE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3" y="1684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2" name="Freeform 2991">
                <a:extLst>
                  <a:ext uri="{FF2B5EF4-FFF2-40B4-BE49-F238E27FC236}">
                    <a16:creationId xmlns:a16="http://schemas.microsoft.com/office/drawing/2014/main" id="{7F80085C-90CA-4BDD-AF0E-C064AA658B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8" y="1734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3" name="Oval 2996">
                <a:extLst>
                  <a:ext uri="{FF2B5EF4-FFF2-40B4-BE49-F238E27FC236}">
                    <a16:creationId xmlns:a16="http://schemas.microsoft.com/office/drawing/2014/main" id="{99B494A5-4A24-4802-B817-2B768BE88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1806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4" name="Freeform 2997">
                <a:extLst>
                  <a:ext uri="{FF2B5EF4-FFF2-40B4-BE49-F238E27FC236}">
                    <a16:creationId xmlns:a16="http://schemas.microsoft.com/office/drawing/2014/main" id="{D4BCB67E-370C-4BB7-9B9E-2F3A6EFFC8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7" y="1803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5" name="Oval 2998">
                <a:extLst>
                  <a:ext uri="{FF2B5EF4-FFF2-40B4-BE49-F238E27FC236}">
                    <a16:creationId xmlns:a16="http://schemas.microsoft.com/office/drawing/2014/main" id="{DF4D7F98-765E-4D16-9CE8-6183FB682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591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6" name="Freeform 2999">
                <a:extLst>
                  <a:ext uri="{FF2B5EF4-FFF2-40B4-BE49-F238E27FC236}">
                    <a16:creationId xmlns:a16="http://schemas.microsoft.com/office/drawing/2014/main" id="{ACEAAA91-F7C6-455D-923B-02EDC41606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86" y="1589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7" name="Oval 3000">
                <a:extLst>
                  <a:ext uri="{FF2B5EF4-FFF2-40B4-BE49-F238E27FC236}">
                    <a16:creationId xmlns:a16="http://schemas.microsoft.com/office/drawing/2014/main" id="{CB125036-21A1-4540-B473-0E6448161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597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8" name="Freeform 3001">
                <a:extLst>
                  <a:ext uri="{FF2B5EF4-FFF2-40B4-BE49-F238E27FC236}">
                    <a16:creationId xmlns:a16="http://schemas.microsoft.com/office/drawing/2014/main" id="{F1A3575E-9278-47BA-827B-758D9476EF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5" y="2593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9" name="Oval 3004">
                <a:extLst>
                  <a:ext uri="{FF2B5EF4-FFF2-40B4-BE49-F238E27FC236}">
                    <a16:creationId xmlns:a16="http://schemas.microsoft.com/office/drawing/2014/main" id="{EB855620-8218-491F-BC0F-1AB74BBDB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20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0" name="Freeform 3005">
                <a:extLst>
                  <a:ext uri="{FF2B5EF4-FFF2-40B4-BE49-F238E27FC236}">
                    <a16:creationId xmlns:a16="http://schemas.microsoft.com/office/drawing/2014/main" id="{6FC15116-33B7-4094-A987-B18D34994C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00" y="1202"/>
                <a:ext cx="31" cy="30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1 h 23"/>
                  <a:gd name="T4" fmla="*/ 12 w 23"/>
                  <a:gd name="T5" fmla="*/ 19 h 23"/>
                  <a:gd name="T6" fmla="*/ 4 w 23"/>
                  <a:gd name="T7" fmla="*/ 11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1 h 23"/>
                  <a:gd name="T14" fmla="*/ 12 w 23"/>
                  <a:gd name="T15" fmla="*/ 23 h 23"/>
                  <a:gd name="T16" fmla="*/ 23 w 23"/>
                  <a:gd name="T17" fmla="*/ 11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1" name="Oval 3006">
                <a:extLst>
                  <a:ext uri="{FF2B5EF4-FFF2-40B4-BE49-F238E27FC236}">
                    <a16:creationId xmlns:a16="http://schemas.microsoft.com/office/drawing/2014/main" id="{1A9815EC-5491-4E4D-A0B2-09D0EAA2D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294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2" name="Oval 3008">
                <a:extLst>
                  <a:ext uri="{FF2B5EF4-FFF2-40B4-BE49-F238E27FC236}">
                    <a16:creationId xmlns:a16="http://schemas.microsoft.com/office/drawing/2014/main" id="{F02A7BF2-FCED-43E9-83B3-317680DE1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324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3" name="Freeform 3009">
                <a:extLst>
                  <a:ext uri="{FF2B5EF4-FFF2-40B4-BE49-F238E27FC236}">
                    <a16:creationId xmlns:a16="http://schemas.microsoft.com/office/drawing/2014/main" id="{F6FC57DB-C1E7-49D0-8E53-1AFB199B2A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9" y="1321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5" y="4"/>
                      <a:pt x="19" y="7"/>
                      <a:pt x="19" y="12"/>
                    </a:cubicBezTo>
                    <a:cubicBezTo>
                      <a:pt x="19" y="16"/>
                      <a:pt x="15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4" name="Freeform 3011">
                <a:extLst>
                  <a:ext uri="{FF2B5EF4-FFF2-40B4-BE49-F238E27FC236}">
                    <a16:creationId xmlns:a16="http://schemas.microsoft.com/office/drawing/2014/main" id="{6EDC0813-BB4A-44E3-8571-617E4CB452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7" y="1462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5"/>
                      <a:pt x="16" y="19"/>
                      <a:pt x="12" y="19"/>
                    </a:cubicBezTo>
                    <a:cubicBezTo>
                      <a:pt x="8" y="19"/>
                      <a:pt x="4" y="15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1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5" name="Oval 3012">
                <a:extLst>
                  <a:ext uri="{FF2B5EF4-FFF2-40B4-BE49-F238E27FC236}">
                    <a16:creationId xmlns:a16="http://schemas.microsoft.com/office/drawing/2014/main" id="{AAF7489B-EFD1-4935-8A69-16508DD6F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9" y="1202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6" name="Freeform 3013">
                <a:extLst>
                  <a:ext uri="{FF2B5EF4-FFF2-40B4-BE49-F238E27FC236}">
                    <a16:creationId xmlns:a16="http://schemas.microsoft.com/office/drawing/2014/main" id="{D17CB491-4463-4348-B9BE-DFFDB3B161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6" y="1200"/>
                <a:ext cx="31" cy="30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7" name="Oval 3014">
                <a:extLst>
                  <a:ext uri="{FF2B5EF4-FFF2-40B4-BE49-F238E27FC236}">
                    <a16:creationId xmlns:a16="http://schemas.microsoft.com/office/drawing/2014/main" id="{B53A269E-7C27-4A3F-8EF2-EC2270244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196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8" name="Freeform 3015">
                <a:extLst>
                  <a:ext uri="{FF2B5EF4-FFF2-40B4-BE49-F238E27FC236}">
                    <a16:creationId xmlns:a16="http://schemas.microsoft.com/office/drawing/2014/main" id="{9D55F815-5780-4443-A3A7-3EE9DF4573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30" y="1193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9" name="Oval 3018">
                <a:extLst>
                  <a:ext uri="{FF2B5EF4-FFF2-40B4-BE49-F238E27FC236}">
                    <a16:creationId xmlns:a16="http://schemas.microsoft.com/office/drawing/2014/main" id="{7A7F5E8E-80B5-4245-BFBF-05B416F6D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067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0" name="Freeform 3019">
                <a:extLst>
                  <a:ext uri="{FF2B5EF4-FFF2-40B4-BE49-F238E27FC236}">
                    <a16:creationId xmlns:a16="http://schemas.microsoft.com/office/drawing/2014/main" id="{5F4D0C37-F591-4364-903C-CC0246EA89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66" y="1065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1" name="Oval 3022">
                <a:extLst>
                  <a:ext uri="{FF2B5EF4-FFF2-40B4-BE49-F238E27FC236}">
                    <a16:creationId xmlns:a16="http://schemas.microsoft.com/office/drawing/2014/main" id="{F9953435-1137-40D8-B68D-B4F43E2C4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852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2" name="Freeform 3023">
                <a:extLst>
                  <a:ext uri="{FF2B5EF4-FFF2-40B4-BE49-F238E27FC236}">
                    <a16:creationId xmlns:a16="http://schemas.microsoft.com/office/drawing/2014/main" id="{9BE058C2-C8E6-4F2A-BA03-262C9800B5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5" y="850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3" name="Oval 3024">
                <a:extLst>
                  <a:ext uri="{FF2B5EF4-FFF2-40B4-BE49-F238E27FC236}">
                    <a16:creationId xmlns:a16="http://schemas.microsoft.com/office/drawing/2014/main" id="{03A7CB6B-B623-44A8-A573-3D580F0D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896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4" name="Freeform 3025">
                <a:extLst>
                  <a:ext uri="{FF2B5EF4-FFF2-40B4-BE49-F238E27FC236}">
                    <a16:creationId xmlns:a16="http://schemas.microsoft.com/office/drawing/2014/main" id="{B30B9732-6DF1-4B62-9572-D8F3F6E9F5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43" y="894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5" name="Oval 3026">
                <a:extLst>
                  <a:ext uri="{FF2B5EF4-FFF2-40B4-BE49-F238E27FC236}">
                    <a16:creationId xmlns:a16="http://schemas.microsoft.com/office/drawing/2014/main" id="{BFA2F2FD-09CB-4A53-B070-6DF5EC158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784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6" name="Freeform 3027">
                <a:extLst>
                  <a:ext uri="{FF2B5EF4-FFF2-40B4-BE49-F238E27FC236}">
                    <a16:creationId xmlns:a16="http://schemas.microsoft.com/office/drawing/2014/main" id="{1347E6E0-AFA7-42EE-9E18-1E0015CBAE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09" y="779"/>
                <a:ext cx="31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7" name="Oval 3028">
                <a:extLst>
                  <a:ext uri="{FF2B5EF4-FFF2-40B4-BE49-F238E27FC236}">
                    <a16:creationId xmlns:a16="http://schemas.microsoft.com/office/drawing/2014/main" id="{D5460881-9B0E-42E6-80E5-2F5EB4AD0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935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8" name="Freeform 3029">
                <a:extLst>
                  <a:ext uri="{FF2B5EF4-FFF2-40B4-BE49-F238E27FC236}">
                    <a16:creationId xmlns:a16="http://schemas.microsoft.com/office/drawing/2014/main" id="{509ACCC4-4EB8-4A2E-A910-EE8817C0B3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4" y="931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9" name="Oval 3030">
                <a:extLst>
                  <a:ext uri="{FF2B5EF4-FFF2-40B4-BE49-F238E27FC236}">
                    <a16:creationId xmlns:a16="http://schemas.microsoft.com/office/drawing/2014/main" id="{85B1E995-5296-473E-B5CC-0D4B0E0F3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640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0" name="Freeform 3031">
                <a:extLst>
                  <a:ext uri="{FF2B5EF4-FFF2-40B4-BE49-F238E27FC236}">
                    <a16:creationId xmlns:a16="http://schemas.microsoft.com/office/drawing/2014/main" id="{1DDBAF50-5FA7-4B3F-9F0B-161A4FA89B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9" y="637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1" name="Oval 3032">
                <a:extLst>
                  <a:ext uri="{FF2B5EF4-FFF2-40B4-BE49-F238E27FC236}">
                    <a16:creationId xmlns:a16="http://schemas.microsoft.com/office/drawing/2014/main" id="{71827101-BB4F-42E3-8C3A-086A2EF14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699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2" name="Freeform 3033">
                <a:extLst>
                  <a:ext uri="{FF2B5EF4-FFF2-40B4-BE49-F238E27FC236}">
                    <a16:creationId xmlns:a16="http://schemas.microsoft.com/office/drawing/2014/main" id="{013484CE-5254-4E23-881B-9F8EA73121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56" y="696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3" name="Oval 3034">
                <a:extLst>
                  <a:ext uri="{FF2B5EF4-FFF2-40B4-BE49-F238E27FC236}">
                    <a16:creationId xmlns:a16="http://schemas.microsoft.com/office/drawing/2014/main" id="{FAB8C95A-6711-49ED-A12B-B1346B22B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890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4" name="Freeform 3035">
                <a:extLst>
                  <a:ext uri="{FF2B5EF4-FFF2-40B4-BE49-F238E27FC236}">
                    <a16:creationId xmlns:a16="http://schemas.microsoft.com/office/drawing/2014/main" id="{FB1CEC7A-B122-47B5-AB51-674179ACA1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3" y="887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5" name="Oval 2996">
                <a:extLst>
                  <a:ext uri="{FF2B5EF4-FFF2-40B4-BE49-F238E27FC236}">
                    <a16:creationId xmlns:a16="http://schemas.microsoft.com/office/drawing/2014/main" id="{6A8D0B15-4EC1-45F5-BA0D-A7A734CB0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1875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6" name="Freeform 2997">
                <a:extLst>
                  <a:ext uri="{FF2B5EF4-FFF2-40B4-BE49-F238E27FC236}">
                    <a16:creationId xmlns:a16="http://schemas.microsoft.com/office/drawing/2014/main" id="{B0EEA158-5443-41A0-A4F5-B3C508B2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6" y="1872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7" name="Oval 2938">
                <a:extLst>
                  <a:ext uri="{FF2B5EF4-FFF2-40B4-BE49-F238E27FC236}">
                    <a16:creationId xmlns:a16="http://schemas.microsoft.com/office/drawing/2014/main" id="{BA64A0A7-8391-4C8B-8FEB-6C732BA7D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1761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569" name="Группа 568">
              <a:extLst>
                <a:ext uri="{FF2B5EF4-FFF2-40B4-BE49-F238E27FC236}">
                  <a16:creationId xmlns:a16="http://schemas.microsoft.com/office/drawing/2014/main" id="{2987DA2C-C472-4C77-8F92-98B3542AE09D}"/>
                </a:ext>
              </a:extLst>
            </p:cNvPr>
            <p:cNvGrpSpPr/>
            <p:nvPr/>
          </p:nvGrpSpPr>
          <p:grpSpPr>
            <a:xfrm>
              <a:off x="771325" y="669128"/>
              <a:ext cx="11193670" cy="4996459"/>
              <a:chOff x="745169" y="433875"/>
              <a:chExt cx="11193661" cy="6001480"/>
            </a:xfrm>
          </p:grpSpPr>
          <p:sp>
            <p:nvSpPr>
              <p:cNvPr id="604" name="Rectangle 7">
                <a:extLst>
                  <a:ext uri="{FF2B5EF4-FFF2-40B4-BE49-F238E27FC236}">
                    <a16:creationId xmlns:a16="http://schemas.microsoft.com/office/drawing/2014/main" id="{5594EB58-41BC-45CE-A43B-E3F515A70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36941" y="1952767"/>
                <a:ext cx="54588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АСТАНА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5" name="Rectangle 10">
                <a:extLst>
                  <a:ext uri="{FF2B5EF4-FFF2-40B4-BE49-F238E27FC236}">
                    <a16:creationId xmlns:a16="http://schemas.microsoft.com/office/drawing/2014/main" id="{507FDD98-008A-41AB-912D-9BBD30543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2555" y="1479421"/>
                <a:ext cx="59947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Павлодар</a:t>
                </a:r>
              </a:p>
            </p:txBody>
          </p:sp>
          <p:sp>
            <p:nvSpPr>
              <p:cNvPr id="606" name="Rectangle 12">
                <a:extLst>
                  <a:ext uri="{FF2B5EF4-FFF2-40B4-BE49-F238E27FC236}">
                    <a16:creationId xmlns:a16="http://schemas.microsoft.com/office/drawing/2014/main" id="{E7EC6AFB-7D3C-4FEF-966A-AD66736B6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2808" y="2607155"/>
                <a:ext cx="64910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Караганды</a:t>
                </a:r>
              </a:p>
            </p:txBody>
          </p:sp>
          <p:sp>
            <p:nvSpPr>
              <p:cNvPr id="607" name="Rectangle 14">
                <a:extLst>
                  <a:ext uri="{FF2B5EF4-FFF2-40B4-BE49-F238E27FC236}">
                    <a16:creationId xmlns:a16="http://schemas.microsoft.com/office/drawing/2014/main" id="{B30E0773-AFF5-4B57-8A3F-86D463361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9711" y="2090841"/>
                <a:ext cx="79202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  <a:latin typeface="Arial" panose="020B0604020202020204" pitchFamily="34" charset="0"/>
                  </a:rPr>
                  <a:t>Жана-Семей</a:t>
                </a:r>
              </a:p>
            </p:txBody>
          </p:sp>
          <p:sp>
            <p:nvSpPr>
              <p:cNvPr id="608" name="Rectangle 17">
                <a:extLst>
                  <a:ext uri="{FF2B5EF4-FFF2-40B4-BE49-F238E27FC236}">
                    <a16:creationId xmlns:a16="http://schemas.microsoft.com/office/drawing/2014/main" id="{28C68BFB-BC06-4B2A-8AC4-839FF16F8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540" y="2627704"/>
                <a:ext cx="26202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Шар</a:t>
                </a:r>
              </a:p>
            </p:txBody>
          </p:sp>
          <p:sp>
            <p:nvSpPr>
              <p:cNvPr id="609" name="Rectangle 20">
                <a:extLst>
                  <a:ext uri="{FF2B5EF4-FFF2-40B4-BE49-F238E27FC236}">
                    <a16:creationId xmlns:a16="http://schemas.microsoft.com/office/drawing/2014/main" id="{8673983C-21CE-4FE4-A9B0-DE9C9FA69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3953" y="2248390"/>
                <a:ext cx="45854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Защита</a:t>
                </a:r>
              </a:p>
            </p:txBody>
          </p:sp>
          <p:sp>
            <p:nvSpPr>
              <p:cNvPr id="610" name="Rectangle 22">
                <a:extLst>
                  <a:ext uri="{FF2B5EF4-FFF2-40B4-BE49-F238E27FC236}">
                    <a16:creationId xmlns:a16="http://schemas.microsoft.com/office/drawing/2014/main" id="{7EFD2316-9206-4DF8-90CC-FDA80DE37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5137" y="2064941"/>
                <a:ext cx="107985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Усть-Каменогорск</a:t>
                </a:r>
              </a:p>
            </p:txBody>
          </p:sp>
          <p:sp>
            <p:nvSpPr>
              <p:cNvPr id="611" name="Rectangle 27">
                <a:extLst>
                  <a:ext uri="{FF2B5EF4-FFF2-40B4-BE49-F238E27FC236}">
                    <a16:creationId xmlns:a16="http://schemas.microsoft.com/office/drawing/2014/main" id="{C0BEA047-A624-4C16-A418-DFC034F02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4226" y="2344815"/>
                <a:ext cx="64513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Зыряновск</a:t>
                </a:r>
              </a:p>
            </p:txBody>
          </p:sp>
          <p:sp>
            <p:nvSpPr>
              <p:cNvPr id="612" name="Rectangle 31">
                <a:extLst>
                  <a:ext uri="{FF2B5EF4-FFF2-40B4-BE49-F238E27FC236}">
                    <a16:creationId xmlns:a16="http://schemas.microsoft.com/office/drawing/2014/main" id="{2C14C403-BCD4-4543-8A74-2A75D6DA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5146" y="1845586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Локоть</a:t>
                </a:r>
              </a:p>
            </p:txBody>
          </p:sp>
          <p:sp>
            <p:nvSpPr>
              <p:cNvPr id="613" name="Rectangle 35">
                <a:extLst>
                  <a:ext uri="{FF2B5EF4-FFF2-40B4-BE49-F238E27FC236}">
                    <a16:creationId xmlns:a16="http://schemas.microsoft.com/office/drawing/2014/main" id="{53CE5000-EF2A-4ACF-990F-140E1F48D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5332" y="1247742"/>
                <a:ext cx="301723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Аксу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4" name="Rectangle 41">
                <a:extLst>
                  <a:ext uri="{FF2B5EF4-FFF2-40B4-BE49-F238E27FC236}">
                    <a16:creationId xmlns:a16="http://schemas.microsoft.com/office/drawing/2014/main" id="{295ED73C-AA97-4358-A9EC-4780799FF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2612" y="1123745"/>
                <a:ext cx="58756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Куркамыс</a:t>
                </a:r>
              </a:p>
            </p:txBody>
          </p:sp>
          <p:sp>
            <p:nvSpPr>
              <p:cNvPr id="615" name="Rectangle 44">
                <a:extLst>
                  <a:ext uri="{FF2B5EF4-FFF2-40B4-BE49-F238E27FC236}">
                    <a16:creationId xmlns:a16="http://schemas.microsoft.com/office/drawing/2014/main" id="{5D3B18AB-DE17-49EF-8560-78A7EB33D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90575" y="1400876"/>
                <a:ext cx="90318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Новоишимская</a:t>
                </a:r>
              </a:p>
            </p:txBody>
          </p:sp>
          <p:sp>
            <p:nvSpPr>
              <p:cNvPr id="616" name="Rectangle 47">
                <a:extLst>
                  <a:ext uri="{FF2B5EF4-FFF2-40B4-BE49-F238E27FC236}">
                    <a16:creationId xmlns:a16="http://schemas.microsoft.com/office/drawing/2014/main" id="{87E70932-06EA-454D-B11A-A7BABDA7D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068" y="1173650"/>
                <a:ext cx="55779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Костанай</a:t>
                </a:r>
              </a:p>
            </p:txBody>
          </p:sp>
          <p:sp>
            <p:nvSpPr>
              <p:cNvPr id="617" name="Rectangle 53">
                <a:extLst>
                  <a:ext uri="{FF2B5EF4-FFF2-40B4-BE49-F238E27FC236}">
                    <a16:creationId xmlns:a16="http://schemas.microsoft.com/office/drawing/2014/main" id="{6A5CE829-05B7-4199-8103-9B6376DC3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006" y="873613"/>
                <a:ext cx="89325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75000"/>
                      </a:prstClr>
                    </a:solidFill>
                  </a:rPr>
                  <a:t>Золотая Сопка</a:t>
                </a:r>
              </a:p>
            </p:txBody>
          </p:sp>
          <p:sp>
            <p:nvSpPr>
              <p:cNvPr id="618" name="Rectangle 56">
                <a:extLst>
                  <a:ext uri="{FF2B5EF4-FFF2-40B4-BE49-F238E27FC236}">
                    <a16:creationId xmlns:a16="http://schemas.microsoft.com/office/drawing/2014/main" id="{AD2E0817-437B-47FC-B345-C04EF0992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118" y="949813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9" name="Rectangle 62">
                <a:extLst>
                  <a:ext uri="{FF2B5EF4-FFF2-40B4-BE49-F238E27FC236}">
                    <a16:creationId xmlns:a16="http://schemas.microsoft.com/office/drawing/2014/main" id="{6A9F5736-8554-4630-AEF4-30E471E9A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180" y="458688"/>
                <a:ext cx="116123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Пресногорьковская</a:t>
                </a:r>
              </a:p>
            </p:txBody>
          </p:sp>
          <p:sp>
            <p:nvSpPr>
              <p:cNvPr id="620" name="Rectangle 67">
                <a:extLst>
                  <a:ext uri="{FF2B5EF4-FFF2-40B4-BE49-F238E27FC236}">
                    <a16:creationId xmlns:a16="http://schemas.microsoft.com/office/drawing/2014/main" id="{DA50B85A-D937-4B68-B636-F31BB00B5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02956" y="464038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1" name="Rectangle 69">
                <a:extLst>
                  <a:ext uri="{FF2B5EF4-FFF2-40B4-BE49-F238E27FC236}">
                    <a16:creationId xmlns:a16="http://schemas.microsoft.com/office/drawing/2014/main" id="{6931E6E9-102A-4E2E-A279-83001308C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85505" y="433875"/>
                <a:ext cx="91509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Петропавловск</a:t>
                </a:r>
              </a:p>
            </p:txBody>
          </p:sp>
          <p:sp>
            <p:nvSpPr>
              <p:cNvPr id="622" name="Rectangle 77">
                <a:extLst>
                  <a:ext uri="{FF2B5EF4-FFF2-40B4-BE49-F238E27FC236}">
                    <a16:creationId xmlns:a16="http://schemas.microsoft.com/office/drawing/2014/main" id="{8D4F73D7-ADB8-4836-8175-DB6A3BDDC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0967" y="1065700"/>
                <a:ext cx="57367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Кокшетау</a:t>
                </a:r>
              </a:p>
            </p:txBody>
          </p:sp>
          <p:sp>
            <p:nvSpPr>
              <p:cNvPr id="623" name="Rectangle 79">
                <a:extLst>
                  <a:ext uri="{FF2B5EF4-FFF2-40B4-BE49-F238E27FC236}">
                    <a16:creationId xmlns:a16="http://schemas.microsoft.com/office/drawing/2014/main" id="{16E6CC7D-3845-4997-AF64-33F551D3D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100" y="2563531"/>
                <a:ext cx="67689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Никельтау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4" name="Rectangle 88">
                <a:extLst>
                  <a:ext uri="{FF2B5EF4-FFF2-40B4-BE49-F238E27FC236}">
                    <a16:creationId xmlns:a16="http://schemas.microsoft.com/office/drawing/2014/main" id="{C901B4D6-18AA-4E36-8408-F00E7BBBB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389" y="1264327"/>
                <a:ext cx="51809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75000"/>
                      </a:prstClr>
                    </a:solidFill>
                  </a:rPr>
                  <a:t>Карталы</a:t>
                </a:r>
              </a:p>
            </p:txBody>
          </p:sp>
          <p:sp>
            <p:nvSpPr>
              <p:cNvPr id="625" name="Rectangle 92">
                <a:extLst>
                  <a:ext uri="{FF2B5EF4-FFF2-40B4-BE49-F238E27FC236}">
                    <a16:creationId xmlns:a16="http://schemas.microsoft.com/office/drawing/2014/main" id="{D2DF5100-015B-41A6-8E17-82080C3F2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744" y="1541146"/>
                <a:ext cx="39899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Тобол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6" name="Rectangle 94">
                <a:extLst>
                  <a:ext uri="{FF2B5EF4-FFF2-40B4-BE49-F238E27FC236}">
                    <a16:creationId xmlns:a16="http://schemas.microsoft.com/office/drawing/2014/main" id="{E7287E90-4BC2-43B0-989A-89C78598C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769" y="2920023"/>
                <a:ext cx="72453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Кандыагаш</a:t>
                </a:r>
              </a:p>
            </p:txBody>
          </p:sp>
          <p:sp>
            <p:nvSpPr>
              <p:cNvPr id="627" name="Rectangle 100">
                <a:extLst>
                  <a:ext uri="{FF2B5EF4-FFF2-40B4-BE49-F238E27FC236}">
                    <a16:creationId xmlns:a16="http://schemas.microsoft.com/office/drawing/2014/main" id="{7AEF7CCA-4874-4606-B9EE-D970F35E9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071" y="2400174"/>
                <a:ext cx="41685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Актобе</a:t>
                </a:r>
              </a:p>
            </p:txBody>
          </p:sp>
          <p:sp>
            <p:nvSpPr>
              <p:cNvPr id="628" name="Rectangle 104">
                <a:extLst>
                  <a:ext uri="{FF2B5EF4-FFF2-40B4-BE49-F238E27FC236}">
                    <a16:creationId xmlns:a16="http://schemas.microsoft.com/office/drawing/2014/main" id="{246A1EA3-801E-47F5-8F3D-7EDFCCC79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633" y="2207657"/>
                <a:ext cx="56374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Алимбет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9" name="Rectangle 108">
                <a:extLst>
                  <a:ext uri="{FF2B5EF4-FFF2-40B4-BE49-F238E27FC236}">
                    <a16:creationId xmlns:a16="http://schemas.microsoft.com/office/drawing/2014/main" id="{523400C0-2288-401D-AE76-B437A6A7C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518" y="2263109"/>
                <a:ext cx="52801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Уральск</a:t>
                </a:r>
              </a:p>
            </p:txBody>
          </p:sp>
          <p:sp>
            <p:nvSpPr>
              <p:cNvPr id="630" name="Rectangle 109">
                <a:extLst>
                  <a:ext uri="{FF2B5EF4-FFF2-40B4-BE49-F238E27FC236}">
                    <a16:creationId xmlns:a16="http://schemas.microsoft.com/office/drawing/2014/main" id="{3BA07A2E-0F3D-466C-9A38-A1033DADE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088" y="2095988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A6A6A6"/>
                    </a:solidFill>
                  </a:rPr>
                  <a:t>Илецк</a:t>
                </a:r>
              </a:p>
            </p:txBody>
          </p:sp>
          <p:sp>
            <p:nvSpPr>
              <p:cNvPr id="631" name="Rectangle 110">
                <a:extLst>
                  <a:ext uri="{FF2B5EF4-FFF2-40B4-BE49-F238E27FC236}">
                    <a16:creationId xmlns:a16="http://schemas.microsoft.com/office/drawing/2014/main" id="{DB2B4DE4-668B-4B56-9A72-735196151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169" y="2035662"/>
                <a:ext cx="43075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Озинки</a:t>
                </a:r>
              </a:p>
            </p:txBody>
          </p:sp>
          <p:sp>
            <p:nvSpPr>
              <p:cNvPr id="632" name="Rectangle 112">
                <a:extLst>
                  <a:ext uri="{FF2B5EF4-FFF2-40B4-BE49-F238E27FC236}">
                    <a16:creationId xmlns:a16="http://schemas.microsoft.com/office/drawing/2014/main" id="{015EC65C-2DEC-421F-A499-D13BE9BEA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556" y="1210163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РОССИЯ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3" name="Rectangle 113">
                <a:extLst>
                  <a:ext uri="{FF2B5EF4-FFF2-40B4-BE49-F238E27FC236}">
                    <a16:creationId xmlns:a16="http://schemas.microsoft.com/office/drawing/2014/main" id="{F0B8AA65-3814-453A-847F-274A482B4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473" y="3254492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b="1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34" name="Rectangle 116">
                <a:extLst>
                  <a:ext uri="{FF2B5EF4-FFF2-40B4-BE49-F238E27FC236}">
                    <a16:creationId xmlns:a16="http://schemas.microsoft.com/office/drawing/2014/main" id="{A7DF9DA1-7EBF-4F64-96F6-774674D2B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934" y="3519278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Макат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5" name="Rectangle 126">
                <a:extLst>
                  <a:ext uri="{FF2B5EF4-FFF2-40B4-BE49-F238E27FC236}">
                    <a16:creationId xmlns:a16="http://schemas.microsoft.com/office/drawing/2014/main" id="{84B3FE53-C655-4101-AE7D-D02BA5AD4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609" y="3439634"/>
                <a:ext cx="52603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Сексеул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6" name="Rectangle 131">
                <a:extLst>
                  <a:ext uri="{FF2B5EF4-FFF2-40B4-BE49-F238E27FC236}">
                    <a16:creationId xmlns:a16="http://schemas.microsoft.com/office/drawing/2014/main" id="{66F50EAF-7F52-4E46-9E25-E459C8F27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662" y="3542519"/>
                <a:ext cx="49824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Шалкар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7" name="Rectangle 134">
                <a:extLst>
                  <a:ext uri="{FF2B5EF4-FFF2-40B4-BE49-F238E27FC236}">
                    <a16:creationId xmlns:a16="http://schemas.microsoft.com/office/drawing/2014/main" id="{B3A61808-5A0C-467E-9C63-3978FE1A9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954" y="4543756"/>
                <a:ext cx="46449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Бейнеу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8" name="Rectangle 136">
                <a:extLst>
                  <a:ext uri="{FF2B5EF4-FFF2-40B4-BE49-F238E27FC236}">
                    <a16:creationId xmlns:a16="http://schemas.microsoft.com/office/drawing/2014/main" id="{DB93D646-133D-43B9-AAC8-28A631174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193" y="4570899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9" name="Rectangle 139">
                <a:extLst>
                  <a:ext uri="{FF2B5EF4-FFF2-40B4-BE49-F238E27FC236}">
                    <a16:creationId xmlns:a16="http://schemas.microsoft.com/office/drawing/2014/main" id="{010DE196-7DF1-44DE-9ED6-1C656AADB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430" y="4689758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Оазис</a:t>
                </a:r>
              </a:p>
            </p:txBody>
          </p:sp>
          <p:sp>
            <p:nvSpPr>
              <p:cNvPr id="640" name="Rectangle 141">
                <a:extLst>
                  <a:ext uri="{FF2B5EF4-FFF2-40B4-BE49-F238E27FC236}">
                    <a16:creationId xmlns:a16="http://schemas.microsoft.com/office/drawing/2014/main" id="{33A88986-BA93-44C4-B555-A350635EE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081" y="3921612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Кигаш</a:t>
                </a:r>
              </a:p>
            </p:txBody>
          </p:sp>
          <p:sp>
            <p:nvSpPr>
              <p:cNvPr id="641" name="Rectangle 144">
                <a:extLst>
                  <a:ext uri="{FF2B5EF4-FFF2-40B4-BE49-F238E27FC236}">
                    <a16:creationId xmlns:a16="http://schemas.microsoft.com/office/drawing/2014/main" id="{938BE0DE-6E79-4694-B690-A3077E51A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531" y="3761275"/>
                <a:ext cx="44663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Атырау</a:t>
                </a:r>
              </a:p>
            </p:txBody>
          </p:sp>
          <p:sp>
            <p:nvSpPr>
              <p:cNvPr id="642" name="Rectangle 147">
                <a:extLst>
                  <a:ext uri="{FF2B5EF4-FFF2-40B4-BE49-F238E27FC236}">
                    <a16:creationId xmlns:a16="http://schemas.microsoft.com/office/drawing/2014/main" id="{8B5EEBF2-66DF-407D-8ABD-C03B674B6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117" y="5359697"/>
                <a:ext cx="69277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Порт Курык</a:t>
                </a:r>
              </a:p>
            </p:txBody>
          </p:sp>
          <p:sp>
            <p:nvSpPr>
              <p:cNvPr id="643" name="Rectangle 158">
                <a:extLst>
                  <a:ext uri="{FF2B5EF4-FFF2-40B4-BE49-F238E27FC236}">
                    <a16:creationId xmlns:a16="http://schemas.microsoft.com/office/drawing/2014/main" id="{A8C2A5A1-819F-431A-8A9A-E63447FDD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2204" y="5114810"/>
                <a:ext cx="69872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Мангыстау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4" name="Rectangle 159">
                <a:extLst>
                  <a:ext uri="{FF2B5EF4-FFF2-40B4-BE49-F238E27FC236}">
                    <a16:creationId xmlns:a16="http://schemas.microsoft.com/office/drawing/2014/main" id="{86AA0B55-02F5-4CE2-AFD5-187032707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943" y="5083662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5" name="Rectangle 161">
                <a:extLst>
                  <a:ext uri="{FF2B5EF4-FFF2-40B4-BE49-F238E27FC236}">
                    <a16:creationId xmlns:a16="http://schemas.microsoft.com/office/drawing/2014/main" id="{58F432FB-DCCE-4014-8F4C-5938E74C4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156" y="6260000"/>
                <a:ext cx="95876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ТУРКЕМИСТАН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6" name="Rectangle 165">
                <a:extLst>
                  <a:ext uri="{FF2B5EF4-FFF2-40B4-BE49-F238E27FC236}">
                    <a16:creationId xmlns:a16="http://schemas.microsoft.com/office/drawing/2014/main" id="{CF78D1A3-06C4-4365-BED2-A0B7C8AC9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105" y="6126195"/>
                <a:ext cx="53397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Болашак</a:t>
                </a:r>
              </a:p>
            </p:txBody>
          </p:sp>
          <p:sp>
            <p:nvSpPr>
              <p:cNvPr id="647" name="Rectangle 166">
                <a:extLst>
                  <a:ext uri="{FF2B5EF4-FFF2-40B4-BE49-F238E27FC236}">
                    <a16:creationId xmlns:a16="http://schemas.microsoft.com/office/drawing/2014/main" id="{E99F8A47-CB64-47E5-9058-390B4180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4180" y="4752349"/>
                <a:ext cx="68681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Кызылорда</a:t>
                </a:r>
              </a:p>
            </p:txBody>
          </p:sp>
          <p:sp>
            <p:nvSpPr>
              <p:cNvPr id="648" name="Rectangle 168">
                <a:extLst>
                  <a:ext uri="{FF2B5EF4-FFF2-40B4-BE49-F238E27FC236}">
                    <a16:creationId xmlns:a16="http://schemas.microsoft.com/office/drawing/2014/main" id="{12CE0887-F05E-4997-9BF5-12688C085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396" y="4221285"/>
                <a:ext cx="44663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Казалы</a:t>
                </a:r>
              </a:p>
            </p:txBody>
          </p:sp>
          <p:sp>
            <p:nvSpPr>
              <p:cNvPr id="649" name="Rectangle 172">
                <a:extLst>
                  <a:ext uri="{FF2B5EF4-FFF2-40B4-BE49-F238E27FC236}">
                    <a16:creationId xmlns:a16="http://schemas.microsoft.com/office/drawing/2014/main" id="{DBF8BC6A-B286-4235-BC5A-9B680CAA3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730" y="5413861"/>
                <a:ext cx="84958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УЗБЕКИСТАН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0" name="Rectangle 177">
                <a:extLst>
                  <a:ext uri="{FF2B5EF4-FFF2-40B4-BE49-F238E27FC236}">
                    <a16:creationId xmlns:a16="http://schemas.microsoft.com/office/drawing/2014/main" id="{CF6606CC-9A6D-439A-BA0A-52C3167AA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6881" y="5300937"/>
                <a:ext cx="35333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Тараз</a:t>
                </a:r>
              </a:p>
            </p:txBody>
          </p:sp>
          <p:sp>
            <p:nvSpPr>
              <p:cNvPr id="651" name="Rectangle 183">
                <a:extLst>
                  <a:ext uri="{FF2B5EF4-FFF2-40B4-BE49-F238E27FC236}">
                    <a16:creationId xmlns:a16="http://schemas.microsoft.com/office/drawing/2014/main" id="{2E184E5C-1F80-4D0D-8E9F-36601B89F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76343" y="5522641"/>
                <a:ext cx="44266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Бишкек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2" name="Rectangle 187">
                <a:extLst>
                  <a:ext uri="{FF2B5EF4-FFF2-40B4-BE49-F238E27FC236}">
                    <a16:creationId xmlns:a16="http://schemas.microsoft.com/office/drawing/2014/main" id="{FF42C0F3-FE0B-46D7-98ED-0B28FE257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1411" y="5320120"/>
                <a:ext cx="47442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Алматы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3" name="Rectangle 193">
                <a:extLst>
                  <a:ext uri="{FF2B5EF4-FFF2-40B4-BE49-F238E27FC236}">
                    <a16:creationId xmlns:a16="http://schemas.microsoft.com/office/drawing/2014/main" id="{A3805EE7-C968-4949-82A1-556A8F927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8315" y="4520185"/>
                <a:ext cx="56573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 err="1">
                    <a:solidFill>
                      <a:srgbClr val="000000"/>
                    </a:solidFill>
                  </a:rPr>
                  <a:t>Жетыген</a:t>
                </a:r>
                <a:endParaRPr lang="ru-RU" altLang="ru-RU" sz="813" b="1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54" name="Rectangle 194">
                <a:extLst>
                  <a:ext uri="{FF2B5EF4-FFF2-40B4-BE49-F238E27FC236}">
                    <a16:creationId xmlns:a16="http://schemas.microsoft.com/office/drawing/2014/main" id="{05D1A241-1C45-46A5-9E1D-2C09019C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24143" y="4345362"/>
                <a:ext cx="73247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Алтынколь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5" name="Rectangle 199">
                <a:extLst>
                  <a:ext uri="{FF2B5EF4-FFF2-40B4-BE49-F238E27FC236}">
                    <a16:creationId xmlns:a16="http://schemas.microsoft.com/office/drawing/2014/main" id="{79D4E9C6-B720-4DD4-918B-6B990192D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76466" y="4389927"/>
                <a:ext cx="78408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Талдыкорган</a:t>
                </a:r>
              </a:p>
            </p:txBody>
          </p:sp>
          <p:sp>
            <p:nvSpPr>
              <p:cNvPr id="656" name="Rectangle 207">
                <a:extLst>
                  <a:ext uri="{FF2B5EF4-FFF2-40B4-BE49-F238E27FC236}">
                    <a16:creationId xmlns:a16="http://schemas.microsoft.com/office/drawing/2014/main" id="{CFED3007-EAA6-4E20-8876-3909AA4D5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78078" y="3679515"/>
                <a:ext cx="46251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Актогай</a:t>
                </a:r>
              </a:p>
            </p:txBody>
          </p:sp>
          <p:sp>
            <p:nvSpPr>
              <p:cNvPr id="657" name="Rectangle 216">
                <a:extLst>
                  <a:ext uri="{FF2B5EF4-FFF2-40B4-BE49-F238E27FC236}">
                    <a16:creationId xmlns:a16="http://schemas.microsoft.com/office/drawing/2014/main" id="{C44EDA49-8EA6-4CCE-9695-C402ED6F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9290" y="5041288"/>
                <a:ext cx="18460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Шу</a:t>
                </a:r>
              </a:p>
            </p:txBody>
          </p:sp>
          <p:sp>
            <p:nvSpPr>
              <p:cNvPr id="658" name="Rectangle 218">
                <a:extLst>
                  <a:ext uri="{FF2B5EF4-FFF2-40B4-BE49-F238E27FC236}">
                    <a16:creationId xmlns:a16="http://schemas.microsoft.com/office/drawing/2014/main" id="{BD13522A-4671-4306-8887-982DF320F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62946" y="3578758"/>
                <a:ext cx="62925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Мойынты</a:t>
                </a:r>
              </a:p>
            </p:txBody>
          </p:sp>
          <p:sp>
            <p:nvSpPr>
              <p:cNvPr id="659" name="Rectangle 221">
                <a:extLst>
                  <a:ext uri="{FF2B5EF4-FFF2-40B4-BE49-F238E27FC236}">
                    <a16:creationId xmlns:a16="http://schemas.microsoft.com/office/drawing/2014/main" id="{3F002B33-0B7A-435D-A9C1-9658A2CF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4077" y="5306140"/>
                <a:ext cx="4267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КИТАЙ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0" name="Rectangle 224">
                <a:extLst>
                  <a:ext uri="{FF2B5EF4-FFF2-40B4-BE49-F238E27FC236}">
                    <a16:creationId xmlns:a16="http://schemas.microsoft.com/office/drawing/2014/main" id="{AC5F599E-A1CF-4AD4-8C53-57B33A835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7638" y="6273166"/>
                <a:ext cx="61138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Мактарал</a:t>
                </a:r>
              </a:p>
            </p:txBody>
          </p:sp>
          <p:sp>
            <p:nvSpPr>
              <p:cNvPr id="661" name="Rectangle 225">
                <a:extLst>
                  <a:ext uri="{FF2B5EF4-FFF2-40B4-BE49-F238E27FC236}">
                    <a16:creationId xmlns:a16="http://schemas.microsoft.com/office/drawing/2014/main" id="{8ADBB439-0479-4C67-B48B-76093714A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0283" y="5910370"/>
                <a:ext cx="62329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Сарыагаш</a:t>
                </a:r>
              </a:p>
            </p:txBody>
          </p:sp>
          <p:sp>
            <p:nvSpPr>
              <p:cNvPr id="662" name="Rectangle 232">
                <a:extLst>
                  <a:ext uri="{FF2B5EF4-FFF2-40B4-BE49-F238E27FC236}">
                    <a16:creationId xmlns:a16="http://schemas.microsoft.com/office/drawing/2014/main" id="{53B570E4-CD8E-4E73-A6B3-46D17DA89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0454" y="6064736"/>
                <a:ext cx="51213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Ташкент</a:t>
                </a:r>
              </a:p>
            </p:txBody>
          </p:sp>
          <p:sp>
            <p:nvSpPr>
              <p:cNvPr id="663" name="Rectangle 238">
                <a:extLst>
                  <a:ext uri="{FF2B5EF4-FFF2-40B4-BE49-F238E27FC236}">
                    <a16:creationId xmlns:a16="http://schemas.microsoft.com/office/drawing/2014/main" id="{5A309357-1675-4342-AE8C-593E0F93B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38770" y="5616213"/>
                <a:ext cx="52801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Дарбаза</a:t>
                </a:r>
              </a:p>
            </p:txBody>
          </p:sp>
          <p:sp>
            <p:nvSpPr>
              <p:cNvPr id="664" name="Rectangle 242">
                <a:extLst>
                  <a:ext uri="{FF2B5EF4-FFF2-40B4-BE49-F238E27FC236}">
                    <a16:creationId xmlns:a16="http://schemas.microsoft.com/office/drawing/2014/main" id="{49FC40C2-041C-4218-AB0D-67D176350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58177" y="5491943"/>
                <a:ext cx="31561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Арыс</a:t>
                </a:r>
              </a:p>
            </p:txBody>
          </p:sp>
          <p:sp>
            <p:nvSpPr>
              <p:cNvPr id="665" name="Rectangle 246">
                <a:extLst>
                  <a:ext uri="{FF2B5EF4-FFF2-40B4-BE49-F238E27FC236}">
                    <a16:creationId xmlns:a16="http://schemas.microsoft.com/office/drawing/2014/main" id="{5EEEF7E1-8101-4359-942A-34FAB3E1C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6485" y="5260852"/>
                <a:ext cx="61138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Туркестан</a:t>
                </a:r>
              </a:p>
            </p:txBody>
          </p:sp>
          <p:sp>
            <p:nvSpPr>
              <p:cNvPr id="666" name="Rectangle 251">
                <a:extLst>
                  <a:ext uri="{FF2B5EF4-FFF2-40B4-BE49-F238E27FC236}">
                    <a16:creationId xmlns:a16="http://schemas.microsoft.com/office/drawing/2014/main" id="{DE8FC4C7-91DA-47B1-8E76-F31E5EBFA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6261" y="3981834"/>
                <a:ext cx="48236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247671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ru-RU" altLang="ru-RU" sz="813" b="1" dirty="0">
                    <a:solidFill>
                      <a:prstClr val="black"/>
                    </a:solidFill>
                    <a:latin typeface="Arial" panose="020B0604020202020204" pitchFamily="34" charset="0"/>
                  </a:rPr>
                  <a:t>Достык</a:t>
                </a:r>
              </a:p>
            </p:txBody>
          </p:sp>
          <p:sp>
            <p:nvSpPr>
              <p:cNvPr id="667" name="Rectangle 253">
                <a:extLst>
                  <a:ext uri="{FF2B5EF4-FFF2-40B4-BE49-F238E27FC236}">
                    <a16:creationId xmlns:a16="http://schemas.microsoft.com/office/drawing/2014/main" id="{87D56AFE-CE5B-4EEA-9F2D-68ED3609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2410" y="2973813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Жарык</a:t>
                </a:r>
              </a:p>
            </p:txBody>
          </p:sp>
          <p:sp>
            <p:nvSpPr>
              <p:cNvPr id="668" name="Rectangle 256">
                <a:extLst>
                  <a:ext uri="{FF2B5EF4-FFF2-40B4-BE49-F238E27FC236}">
                    <a16:creationId xmlns:a16="http://schemas.microsoft.com/office/drawing/2014/main" id="{D6E65201-CE99-455B-A3C6-AB0D9C249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5052" y="5698154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Шымкент</a:t>
                </a:r>
              </a:p>
            </p:txBody>
          </p:sp>
          <p:sp>
            <p:nvSpPr>
              <p:cNvPr id="669" name="Rectangle 258">
                <a:extLst>
                  <a:ext uri="{FF2B5EF4-FFF2-40B4-BE49-F238E27FC236}">
                    <a16:creationId xmlns:a16="http://schemas.microsoft.com/office/drawing/2014/main" id="{E64C979F-3DE8-42B9-82B4-25D4685DD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48174" y="561102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РОССИЯ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0" name="Rectangle 253">
                <a:extLst>
                  <a:ext uri="{FF2B5EF4-FFF2-40B4-BE49-F238E27FC236}">
                    <a16:creationId xmlns:a16="http://schemas.microsoft.com/office/drawing/2014/main" id="{97021958-7B6D-4898-857D-27CD43B32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79956" y="3159181"/>
                <a:ext cx="68880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  <a:latin typeface="Arial" panose="020B0604020202020204" pitchFamily="34" charset="0"/>
                  </a:rPr>
                  <a:t>Кызылжар</a:t>
                </a:r>
              </a:p>
            </p:txBody>
          </p:sp>
          <p:sp>
            <p:nvSpPr>
              <p:cNvPr id="671" name="Rectangle 92">
                <a:extLst>
                  <a:ext uri="{FF2B5EF4-FFF2-40B4-BE49-F238E27FC236}">
                    <a16:creationId xmlns:a16="http://schemas.microsoft.com/office/drawing/2014/main" id="{598A804C-BF39-433E-B9E3-798A3F00D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32420" y="1681650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Есиль</a:t>
                </a:r>
              </a:p>
            </p:txBody>
          </p:sp>
          <p:sp>
            <p:nvSpPr>
              <p:cNvPr id="672" name="Rectangle 17">
                <a:extLst>
                  <a:ext uri="{FF2B5EF4-FFF2-40B4-BE49-F238E27FC236}">
                    <a16:creationId xmlns:a16="http://schemas.microsoft.com/office/drawing/2014/main" id="{A9E0974F-01BC-4B20-A69B-E7A7DBABF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4963" y="3073576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 err="1">
                    <a:solidFill>
                      <a:prstClr val="black"/>
                    </a:solidFill>
                  </a:rPr>
                  <a:t>Аягоз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3" name="Rectangle 253">
                <a:extLst>
                  <a:ext uri="{FF2B5EF4-FFF2-40B4-BE49-F238E27FC236}">
                    <a16:creationId xmlns:a16="http://schemas.microsoft.com/office/drawing/2014/main" id="{2F678EBF-507A-4BCB-955F-03A4AF7C4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9861" y="2663019"/>
                <a:ext cx="67093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 err="1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Шубарколь</a:t>
                </a:r>
                <a:endParaRPr lang="ru-RU" altLang="ru-RU" sz="813" dirty="0">
                  <a:solidFill>
                    <a:prstClr val="white">
                      <a:lumMod val="65000"/>
                    </a:prstClr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74" name="Rectangle 251">
                <a:extLst>
                  <a:ext uri="{FF2B5EF4-FFF2-40B4-BE49-F238E27FC236}">
                    <a16:creationId xmlns:a16="http://schemas.microsoft.com/office/drawing/2014/main" id="{189BB195-3959-4717-AFE8-C351DA47B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0402" y="4728085"/>
                <a:ext cx="73842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Алашанькоу</a:t>
                </a:r>
              </a:p>
            </p:txBody>
          </p:sp>
          <p:sp>
            <p:nvSpPr>
              <p:cNvPr id="675" name="Rectangle 17">
                <a:extLst>
                  <a:ext uri="{FF2B5EF4-FFF2-40B4-BE49-F238E27FC236}">
                    <a16:creationId xmlns:a16="http://schemas.microsoft.com/office/drawing/2014/main" id="{7F88E5E4-4A72-4F9F-87A8-655727731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0456" y="3585815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Бахты</a:t>
                </a:r>
              </a:p>
            </p:txBody>
          </p:sp>
          <p:sp>
            <p:nvSpPr>
              <p:cNvPr id="676" name="Rectangle 253">
                <a:extLst>
                  <a:ext uri="{FF2B5EF4-FFF2-40B4-BE49-F238E27FC236}">
                    <a16:creationId xmlns:a16="http://schemas.microsoft.com/office/drawing/2014/main" id="{B228818E-CD01-4635-839E-2AE1E141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09666" y="3664443"/>
                <a:ext cx="62726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247671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Жезказган</a:t>
                </a:r>
              </a:p>
            </p:txBody>
          </p:sp>
        </p:grpSp>
        <p:sp>
          <p:nvSpPr>
            <p:cNvPr id="570" name="Полилиния: фигура 569">
              <a:extLst>
                <a:ext uri="{FF2B5EF4-FFF2-40B4-BE49-F238E27FC236}">
                  <a16:creationId xmlns:a16="http://schemas.microsoft.com/office/drawing/2014/main" id="{58DA1E5B-CFA3-4227-B79A-FEFEC024A0B1}"/>
                </a:ext>
              </a:extLst>
            </p:cNvPr>
            <p:cNvSpPr/>
            <p:nvPr/>
          </p:nvSpPr>
          <p:spPr>
            <a:xfrm>
              <a:off x="3407302" y="1646273"/>
              <a:ext cx="1271588" cy="1101599"/>
            </a:xfrm>
            <a:custGeom>
              <a:avLst/>
              <a:gdLst>
                <a:gd name="connsiteX0" fmla="*/ 0 w 1196975"/>
                <a:gd name="connsiteY0" fmla="*/ 965200 h 965200"/>
                <a:gd name="connsiteX1" fmla="*/ 117475 w 1196975"/>
                <a:gd name="connsiteY1" fmla="*/ 949325 h 965200"/>
                <a:gd name="connsiteX2" fmla="*/ 314325 w 1196975"/>
                <a:gd name="connsiteY2" fmla="*/ 952500 h 965200"/>
                <a:gd name="connsiteX3" fmla="*/ 342900 w 1196975"/>
                <a:gd name="connsiteY3" fmla="*/ 955675 h 965200"/>
                <a:gd name="connsiteX4" fmla="*/ 650875 w 1196975"/>
                <a:gd name="connsiteY4" fmla="*/ 952500 h 965200"/>
                <a:gd name="connsiteX5" fmla="*/ 914400 w 1196975"/>
                <a:gd name="connsiteY5" fmla="*/ 831850 h 965200"/>
                <a:gd name="connsiteX6" fmla="*/ 958850 w 1196975"/>
                <a:gd name="connsiteY6" fmla="*/ 812800 h 965200"/>
                <a:gd name="connsiteX7" fmla="*/ 1184275 w 1196975"/>
                <a:gd name="connsiteY7" fmla="*/ 438150 h 965200"/>
                <a:gd name="connsiteX8" fmla="*/ 1196975 w 1196975"/>
                <a:gd name="connsiteY8" fmla="*/ 177800 h 965200"/>
                <a:gd name="connsiteX9" fmla="*/ 1177925 w 1196975"/>
                <a:gd name="connsiteY9" fmla="*/ 0 h 965200"/>
                <a:gd name="connsiteX0" fmla="*/ 0 w 1318419"/>
                <a:gd name="connsiteY0" fmla="*/ 1320006 h 1320006"/>
                <a:gd name="connsiteX1" fmla="*/ 238919 w 1318419"/>
                <a:gd name="connsiteY1" fmla="*/ 949325 h 1320006"/>
                <a:gd name="connsiteX2" fmla="*/ 435769 w 1318419"/>
                <a:gd name="connsiteY2" fmla="*/ 952500 h 1320006"/>
                <a:gd name="connsiteX3" fmla="*/ 464344 w 1318419"/>
                <a:gd name="connsiteY3" fmla="*/ 955675 h 1320006"/>
                <a:gd name="connsiteX4" fmla="*/ 772319 w 1318419"/>
                <a:gd name="connsiteY4" fmla="*/ 952500 h 1320006"/>
                <a:gd name="connsiteX5" fmla="*/ 1035844 w 1318419"/>
                <a:gd name="connsiteY5" fmla="*/ 831850 h 1320006"/>
                <a:gd name="connsiteX6" fmla="*/ 1080294 w 1318419"/>
                <a:gd name="connsiteY6" fmla="*/ 812800 h 1320006"/>
                <a:gd name="connsiteX7" fmla="*/ 1305719 w 1318419"/>
                <a:gd name="connsiteY7" fmla="*/ 438150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53194 w 1318419"/>
                <a:gd name="connsiteY1" fmla="*/ 965994 h 1320006"/>
                <a:gd name="connsiteX2" fmla="*/ 435769 w 1318419"/>
                <a:gd name="connsiteY2" fmla="*/ 952500 h 1320006"/>
                <a:gd name="connsiteX3" fmla="*/ 464344 w 1318419"/>
                <a:gd name="connsiteY3" fmla="*/ 955675 h 1320006"/>
                <a:gd name="connsiteX4" fmla="*/ 772319 w 1318419"/>
                <a:gd name="connsiteY4" fmla="*/ 952500 h 1320006"/>
                <a:gd name="connsiteX5" fmla="*/ 1035844 w 1318419"/>
                <a:gd name="connsiteY5" fmla="*/ 831850 h 1320006"/>
                <a:gd name="connsiteX6" fmla="*/ 1080294 w 1318419"/>
                <a:gd name="connsiteY6" fmla="*/ 812800 h 1320006"/>
                <a:gd name="connsiteX7" fmla="*/ 1305719 w 1318419"/>
                <a:gd name="connsiteY7" fmla="*/ 438150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91282 w 1318419"/>
                <a:gd name="connsiteY1" fmla="*/ 1112838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525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525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28688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35844 w 1318419"/>
                <a:gd name="connsiteY6" fmla="*/ 831850 h 1320006"/>
                <a:gd name="connsiteX7" fmla="*/ 1063626 w 1318419"/>
                <a:gd name="connsiteY7" fmla="*/ 784225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205707 w 1318419"/>
                <a:gd name="connsiteY8" fmla="*/ 591344 h 1320006"/>
                <a:gd name="connsiteX9" fmla="*/ 1279525 w 1318419"/>
                <a:gd name="connsiteY9" fmla="*/ 426244 h 1320006"/>
                <a:gd name="connsiteX10" fmla="*/ 1318419 w 1318419"/>
                <a:gd name="connsiteY10" fmla="*/ 177800 h 1320006"/>
                <a:gd name="connsiteX11" fmla="*/ 1299369 w 1318419"/>
                <a:gd name="connsiteY11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58863 w 1318419"/>
                <a:gd name="connsiteY7" fmla="*/ 777081 h 1320006"/>
                <a:gd name="connsiteX8" fmla="*/ 1205707 w 1318419"/>
                <a:gd name="connsiteY8" fmla="*/ 591344 h 1320006"/>
                <a:gd name="connsiteX9" fmla="*/ 1279525 w 1318419"/>
                <a:gd name="connsiteY9" fmla="*/ 426244 h 1320006"/>
                <a:gd name="connsiteX10" fmla="*/ 1318419 w 1318419"/>
                <a:gd name="connsiteY10" fmla="*/ 177800 h 1320006"/>
                <a:gd name="connsiteX11" fmla="*/ 1299369 w 1318419"/>
                <a:gd name="connsiteY11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8863 w 1318419"/>
                <a:gd name="connsiteY6" fmla="*/ 777081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1719 w 1318419"/>
                <a:gd name="connsiteY6" fmla="*/ 772318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1719 w 1318419"/>
                <a:gd name="connsiteY6" fmla="*/ 772318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52500 h 1320006"/>
                <a:gd name="connsiteX4" fmla="*/ 769938 w 1318419"/>
                <a:gd name="connsiteY4" fmla="*/ 914400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9938 w 1318419"/>
                <a:gd name="connsiteY4" fmla="*/ 914400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7556 w 1318419"/>
                <a:gd name="connsiteY4" fmla="*/ 892969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7556 w 1318419"/>
                <a:gd name="connsiteY4" fmla="*/ 892969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55712 w 1318419"/>
                <a:gd name="connsiteY7" fmla="*/ 414338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299369"/>
                <a:gd name="connsiteY0" fmla="*/ 1320006 h 1320006"/>
                <a:gd name="connsiteX1" fmla="*/ 146050 w 1299369"/>
                <a:gd name="connsiteY1" fmla="*/ 1146176 h 1320006"/>
                <a:gd name="connsiteX2" fmla="*/ 162719 w 1299369"/>
                <a:gd name="connsiteY2" fmla="*/ 937419 h 1320006"/>
                <a:gd name="connsiteX3" fmla="*/ 435769 w 1299369"/>
                <a:gd name="connsiteY3" fmla="*/ 945356 h 1320006"/>
                <a:gd name="connsiteX4" fmla="*/ 767556 w 1299369"/>
                <a:gd name="connsiteY4" fmla="*/ 892969 h 1320006"/>
                <a:gd name="connsiteX5" fmla="*/ 1051719 w 1299369"/>
                <a:gd name="connsiteY5" fmla="*/ 772318 h 1320006"/>
                <a:gd name="connsiteX6" fmla="*/ 1205707 w 1299369"/>
                <a:gd name="connsiteY6" fmla="*/ 591344 h 1320006"/>
                <a:gd name="connsiteX7" fmla="*/ 1255712 w 1299369"/>
                <a:gd name="connsiteY7" fmla="*/ 414338 h 1320006"/>
                <a:gd name="connsiteX8" fmla="*/ 1285082 w 1299369"/>
                <a:gd name="connsiteY8" fmla="*/ 168275 h 1320006"/>
                <a:gd name="connsiteX9" fmla="*/ 1299369 w 1299369"/>
                <a:gd name="connsiteY9" fmla="*/ 0 h 1320006"/>
                <a:gd name="connsiteX0" fmla="*/ 0 w 1285082"/>
                <a:gd name="connsiteY0" fmla="*/ 1324769 h 1324769"/>
                <a:gd name="connsiteX1" fmla="*/ 146050 w 1285082"/>
                <a:gd name="connsiteY1" fmla="*/ 1150939 h 1324769"/>
                <a:gd name="connsiteX2" fmla="*/ 162719 w 1285082"/>
                <a:gd name="connsiteY2" fmla="*/ 942182 h 1324769"/>
                <a:gd name="connsiteX3" fmla="*/ 435769 w 1285082"/>
                <a:gd name="connsiteY3" fmla="*/ 950119 h 1324769"/>
                <a:gd name="connsiteX4" fmla="*/ 767556 w 1285082"/>
                <a:gd name="connsiteY4" fmla="*/ 897732 h 1324769"/>
                <a:gd name="connsiteX5" fmla="*/ 1051719 w 1285082"/>
                <a:gd name="connsiteY5" fmla="*/ 777081 h 1324769"/>
                <a:gd name="connsiteX6" fmla="*/ 1205707 w 1285082"/>
                <a:gd name="connsiteY6" fmla="*/ 596107 h 1324769"/>
                <a:gd name="connsiteX7" fmla="*/ 1255712 w 1285082"/>
                <a:gd name="connsiteY7" fmla="*/ 419101 h 1324769"/>
                <a:gd name="connsiteX8" fmla="*/ 1285082 w 1285082"/>
                <a:gd name="connsiteY8" fmla="*/ 173038 h 1324769"/>
                <a:gd name="connsiteX9" fmla="*/ 1285081 w 1285082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205707 w 1285081"/>
                <a:gd name="connsiteY6" fmla="*/ 596107 h 1324769"/>
                <a:gd name="connsiteX7" fmla="*/ 1255712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205707 w 1285081"/>
                <a:gd name="connsiteY6" fmla="*/ 596107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5175 w 1285081"/>
                <a:gd name="connsiteY4" fmla="*/ 883444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3388 w 1285081"/>
                <a:gd name="connsiteY3" fmla="*/ 933451 h 1324769"/>
                <a:gd name="connsiteX4" fmla="*/ 765175 w 1285081"/>
                <a:gd name="connsiteY4" fmla="*/ 883444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139031"/>
                <a:gd name="connsiteY0" fmla="*/ 1150939 h 1150939"/>
                <a:gd name="connsiteX1" fmla="*/ 16669 w 1139031"/>
                <a:gd name="connsiteY1" fmla="*/ 942182 h 1150939"/>
                <a:gd name="connsiteX2" fmla="*/ 287338 w 1139031"/>
                <a:gd name="connsiteY2" fmla="*/ 933451 h 1150939"/>
                <a:gd name="connsiteX3" fmla="*/ 619125 w 1139031"/>
                <a:gd name="connsiteY3" fmla="*/ 883444 h 1150939"/>
                <a:gd name="connsiteX4" fmla="*/ 886619 w 1139031"/>
                <a:gd name="connsiteY4" fmla="*/ 769938 h 1150939"/>
                <a:gd name="connsiteX5" fmla="*/ 1035844 w 1139031"/>
                <a:gd name="connsiteY5" fmla="*/ 588963 h 1150939"/>
                <a:gd name="connsiteX6" fmla="*/ 1095374 w 1139031"/>
                <a:gd name="connsiteY6" fmla="*/ 419101 h 1150939"/>
                <a:gd name="connsiteX7" fmla="*/ 1124745 w 1139031"/>
                <a:gd name="connsiteY7" fmla="*/ 173038 h 1150939"/>
                <a:gd name="connsiteX8" fmla="*/ 1139031 w 1139031"/>
                <a:gd name="connsiteY8" fmla="*/ 0 h 1150939"/>
                <a:gd name="connsiteX0" fmla="*/ 0 w 1122362"/>
                <a:gd name="connsiteY0" fmla="*/ 942182 h 942182"/>
                <a:gd name="connsiteX1" fmla="*/ 270669 w 1122362"/>
                <a:gd name="connsiteY1" fmla="*/ 933451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271587"/>
                <a:gd name="connsiteY0" fmla="*/ 1323182 h 1323182"/>
                <a:gd name="connsiteX1" fmla="*/ 292894 w 1271587"/>
                <a:gd name="connsiteY1" fmla="*/ 898526 h 1323182"/>
                <a:gd name="connsiteX2" fmla="*/ 751681 w 1271587"/>
                <a:gd name="connsiteY2" fmla="*/ 883444 h 1323182"/>
                <a:gd name="connsiteX3" fmla="*/ 1038225 w 1271587"/>
                <a:gd name="connsiteY3" fmla="*/ 773113 h 1323182"/>
                <a:gd name="connsiteX4" fmla="*/ 1181100 w 1271587"/>
                <a:gd name="connsiteY4" fmla="*/ 588963 h 1323182"/>
                <a:gd name="connsiteX5" fmla="*/ 1237455 w 1271587"/>
                <a:gd name="connsiteY5" fmla="*/ 419101 h 1323182"/>
                <a:gd name="connsiteX6" fmla="*/ 1225551 w 1271587"/>
                <a:gd name="connsiteY6" fmla="*/ 119063 h 1323182"/>
                <a:gd name="connsiteX7" fmla="*/ 1271587 w 1271587"/>
                <a:gd name="connsiteY7" fmla="*/ 0 h 1323182"/>
                <a:gd name="connsiteX0" fmla="*/ 0 w 1271587"/>
                <a:gd name="connsiteY0" fmla="*/ 1323182 h 1323182"/>
                <a:gd name="connsiteX1" fmla="*/ 199375 w 1271587"/>
                <a:gd name="connsiteY1" fmla="*/ 1027306 h 1323182"/>
                <a:gd name="connsiteX2" fmla="*/ 292894 w 1271587"/>
                <a:gd name="connsiteY2" fmla="*/ 898526 h 1323182"/>
                <a:gd name="connsiteX3" fmla="*/ 751681 w 1271587"/>
                <a:gd name="connsiteY3" fmla="*/ 883444 h 1323182"/>
                <a:gd name="connsiteX4" fmla="*/ 1038225 w 1271587"/>
                <a:gd name="connsiteY4" fmla="*/ 773113 h 1323182"/>
                <a:gd name="connsiteX5" fmla="*/ 1181100 w 1271587"/>
                <a:gd name="connsiteY5" fmla="*/ 588963 h 1323182"/>
                <a:gd name="connsiteX6" fmla="*/ 1237455 w 1271587"/>
                <a:gd name="connsiteY6" fmla="*/ 419101 h 1323182"/>
                <a:gd name="connsiteX7" fmla="*/ 1225551 w 1271587"/>
                <a:gd name="connsiteY7" fmla="*/ 119063 h 1323182"/>
                <a:gd name="connsiteX8" fmla="*/ 1271587 w 1271587"/>
                <a:gd name="connsiteY8" fmla="*/ 0 h 1323182"/>
                <a:gd name="connsiteX0" fmla="*/ 0 w 1271587"/>
                <a:gd name="connsiteY0" fmla="*/ 1323182 h 1323182"/>
                <a:gd name="connsiteX1" fmla="*/ 148575 w 1271587"/>
                <a:gd name="connsiteY1" fmla="*/ 935231 h 1323182"/>
                <a:gd name="connsiteX2" fmla="*/ 292894 w 1271587"/>
                <a:gd name="connsiteY2" fmla="*/ 898526 h 1323182"/>
                <a:gd name="connsiteX3" fmla="*/ 751681 w 1271587"/>
                <a:gd name="connsiteY3" fmla="*/ 883444 h 1323182"/>
                <a:gd name="connsiteX4" fmla="*/ 1038225 w 1271587"/>
                <a:gd name="connsiteY4" fmla="*/ 773113 h 1323182"/>
                <a:gd name="connsiteX5" fmla="*/ 1181100 w 1271587"/>
                <a:gd name="connsiteY5" fmla="*/ 588963 h 1323182"/>
                <a:gd name="connsiteX6" fmla="*/ 1237455 w 1271587"/>
                <a:gd name="connsiteY6" fmla="*/ 419101 h 1323182"/>
                <a:gd name="connsiteX7" fmla="*/ 1225551 w 1271587"/>
                <a:gd name="connsiteY7" fmla="*/ 119063 h 1323182"/>
                <a:gd name="connsiteX8" fmla="*/ 1271587 w 1271587"/>
                <a:gd name="connsiteY8" fmla="*/ 0 h 1323182"/>
                <a:gd name="connsiteX0" fmla="*/ 0 w 1271587"/>
                <a:gd name="connsiteY0" fmla="*/ 1323182 h 1323182"/>
                <a:gd name="connsiteX1" fmla="*/ 85075 w 1271587"/>
                <a:gd name="connsiteY1" fmla="*/ 1106681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587" h="1323182">
                  <a:moveTo>
                    <a:pt x="0" y="1323182"/>
                  </a:moveTo>
                  <a:lnTo>
                    <a:pt x="135875" y="1179706"/>
                  </a:lnTo>
                  <a:cubicBezTo>
                    <a:pt x="108358" y="1079164"/>
                    <a:pt x="125292" y="1016723"/>
                    <a:pt x="148575" y="935231"/>
                  </a:cubicBezTo>
                  <a:lnTo>
                    <a:pt x="292894" y="898526"/>
                  </a:lnTo>
                  <a:cubicBezTo>
                    <a:pt x="499798" y="922074"/>
                    <a:pt x="598752" y="888471"/>
                    <a:pt x="751681" y="883444"/>
                  </a:cubicBezTo>
                  <a:cubicBezTo>
                    <a:pt x="869421" y="855134"/>
                    <a:pt x="949060" y="810948"/>
                    <a:pt x="1038225" y="773113"/>
                  </a:cubicBezTo>
                  <a:cubicBezTo>
                    <a:pt x="1117335" y="669132"/>
                    <a:pt x="1143265" y="654844"/>
                    <a:pt x="1181100" y="588963"/>
                  </a:cubicBezTo>
                  <a:lnTo>
                    <a:pt x="1237455" y="419101"/>
                  </a:lnTo>
                  <a:cubicBezTo>
                    <a:pt x="1281112" y="255588"/>
                    <a:pt x="1277144" y="206376"/>
                    <a:pt x="1225551" y="119063"/>
                  </a:cubicBezTo>
                  <a:cubicBezTo>
                    <a:pt x="1225551" y="61384"/>
                    <a:pt x="1271587" y="57679"/>
                    <a:pt x="1271587" y="0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71" name="TextBox 6">
              <a:extLst>
                <a:ext uri="{FF2B5EF4-FFF2-40B4-BE49-F238E27FC236}">
                  <a16:creationId xmlns:a16="http://schemas.microsoft.com/office/drawing/2014/main" id="{6C0C5819-62B3-4EBC-AF9E-5D3619476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9148" y="1252355"/>
              <a:ext cx="577642" cy="1350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R="0" lvl="0" indent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kumimoji="0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9pPr>
            </a:lstStyle>
            <a:p>
              <a:pPr defTabSz="743014">
                <a:defRPr/>
              </a:pPr>
              <a:r>
                <a:rPr lang="ru-RU" altLang="ru-RU" sz="813" dirty="0">
                  <a:solidFill>
                    <a:prstClr val="white">
                      <a:lumMod val="65000"/>
                    </a:prstClr>
                  </a:solidFill>
                </a:rPr>
                <a:t>Кызыл Ту</a:t>
              </a:r>
            </a:p>
          </p:txBody>
        </p:sp>
        <p:sp>
          <p:nvSpPr>
            <p:cNvPr id="572" name="Овал 571">
              <a:extLst>
                <a:ext uri="{FF2B5EF4-FFF2-40B4-BE49-F238E27FC236}">
                  <a16:creationId xmlns:a16="http://schemas.microsoft.com/office/drawing/2014/main" id="{8B61C0B3-AB6F-430F-9B9C-0BC407C842B8}"/>
                </a:ext>
              </a:extLst>
            </p:cNvPr>
            <p:cNvSpPr/>
            <p:nvPr/>
          </p:nvSpPr>
          <p:spPr>
            <a:xfrm>
              <a:off x="6443107" y="2684004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3" name="Овал 572">
              <a:extLst>
                <a:ext uri="{FF2B5EF4-FFF2-40B4-BE49-F238E27FC236}">
                  <a16:creationId xmlns:a16="http://schemas.microsoft.com/office/drawing/2014/main" id="{0BEF6D39-D98E-4E0B-9653-3C233746FA84}"/>
                </a:ext>
              </a:extLst>
            </p:cNvPr>
            <p:cNvSpPr/>
            <p:nvPr/>
          </p:nvSpPr>
          <p:spPr>
            <a:xfrm>
              <a:off x="2214237" y="4801107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4" name="Овал 573">
              <a:extLst>
                <a:ext uri="{FF2B5EF4-FFF2-40B4-BE49-F238E27FC236}">
                  <a16:creationId xmlns:a16="http://schemas.microsoft.com/office/drawing/2014/main" id="{300255A5-09DA-4AA0-A508-60514B16A99A}"/>
                </a:ext>
              </a:extLst>
            </p:cNvPr>
            <p:cNvSpPr/>
            <p:nvPr/>
          </p:nvSpPr>
          <p:spPr>
            <a:xfrm>
              <a:off x="7256873" y="1209308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5" name="Овал 574">
              <a:extLst>
                <a:ext uri="{FF2B5EF4-FFF2-40B4-BE49-F238E27FC236}">
                  <a16:creationId xmlns:a16="http://schemas.microsoft.com/office/drawing/2014/main" id="{FD97CDC7-DA2F-47A2-82C8-8AC6BB15A610}"/>
                </a:ext>
              </a:extLst>
            </p:cNvPr>
            <p:cNvSpPr/>
            <p:nvPr/>
          </p:nvSpPr>
          <p:spPr>
            <a:xfrm>
              <a:off x="11190566" y="4157516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6" name="Полилиния: фигура 575">
              <a:extLst>
                <a:ext uri="{FF2B5EF4-FFF2-40B4-BE49-F238E27FC236}">
                  <a16:creationId xmlns:a16="http://schemas.microsoft.com/office/drawing/2014/main" id="{2CCD86CA-F163-486C-A45E-04628470E306}"/>
                </a:ext>
              </a:extLst>
            </p:cNvPr>
            <p:cNvSpPr/>
            <p:nvPr/>
          </p:nvSpPr>
          <p:spPr>
            <a:xfrm>
              <a:off x="4711040" y="3369491"/>
              <a:ext cx="1261803" cy="47393"/>
            </a:xfrm>
            <a:custGeom>
              <a:avLst/>
              <a:gdLst>
                <a:gd name="connsiteX0" fmla="*/ 2514600 w 2514600"/>
                <a:gd name="connsiteY0" fmla="*/ 0 h 419100"/>
                <a:gd name="connsiteX1" fmla="*/ 2240280 w 2514600"/>
                <a:gd name="connsiteY1" fmla="*/ 76200 h 419100"/>
                <a:gd name="connsiteX2" fmla="*/ 2087880 w 2514600"/>
                <a:gd name="connsiteY2" fmla="*/ 182880 h 419100"/>
                <a:gd name="connsiteX3" fmla="*/ 1965960 w 2514600"/>
                <a:gd name="connsiteY3" fmla="*/ 243840 h 419100"/>
                <a:gd name="connsiteX4" fmla="*/ 1722120 w 2514600"/>
                <a:gd name="connsiteY4" fmla="*/ 304800 h 419100"/>
                <a:gd name="connsiteX5" fmla="*/ 1516380 w 2514600"/>
                <a:gd name="connsiteY5" fmla="*/ 335280 h 419100"/>
                <a:gd name="connsiteX6" fmla="*/ 1325880 w 2514600"/>
                <a:gd name="connsiteY6" fmla="*/ 373380 h 419100"/>
                <a:gd name="connsiteX7" fmla="*/ 1112520 w 2514600"/>
                <a:gd name="connsiteY7" fmla="*/ 381000 h 419100"/>
                <a:gd name="connsiteX8" fmla="*/ 868680 w 2514600"/>
                <a:gd name="connsiteY8" fmla="*/ 365760 h 419100"/>
                <a:gd name="connsiteX9" fmla="*/ 533400 w 2514600"/>
                <a:gd name="connsiteY9" fmla="*/ 381000 h 419100"/>
                <a:gd name="connsiteX10" fmla="*/ 220980 w 2514600"/>
                <a:gd name="connsiteY10" fmla="*/ 388620 h 419100"/>
                <a:gd name="connsiteX11" fmla="*/ 0 w 2514600"/>
                <a:gd name="connsiteY11" fmla="*/ 419100 h 419100"/>
                <a:gd name="csX0" fmla="*/ 2514600 w 2514600"/>
                <a:gd name="csY0" fmla="*/ 0 h 419100"/>
                <a:gd name="csX1" fmla="*/ 2240280 w 2514600"/>
                <a:gd name="csY1" fmla="*/ 76200 h 419100"/>
                <a:gd name="csX2" fmla="*/ 2087880 w 2514600"/>
                <a:gd name="csY2" fmla="*/ 182880 h 419100"/>
                <a:gd name="csX3" fmla="*/ 1722120 w 2514600"/>
                <a:gd name="csY3" fmla="*/ 304800 h 419100"/>
                <a:gd name="csX4" fmla="*/ 1516380 w 2514600"/>
                <a:gd name="csY4" fmla="*/ 335280 h 419100"/>
                <a:gd name="csX5" fmla="*/ 1325880 w 2514600"/>
                <a:gd name="csY5" fmla="*/ 373380 h 419100"/>
                <a:gd name="csX6" fmla="*/ 1112520 w 2514600"/>
                <a:gd name="csY6" fmla="*/ 381000 h 419100"/>
                <a:gd name="csX7" fmla="*/ 868680 w 2514600"/>
                <a:gd name="csY7" fmla="*/ 365760 h 419100"/>
                <a:gd name="csX8" fmla="*/ 533400 w 2514600"/>
                <a:gd name="csY8" fmla="*/ 381000 h 419100"/>
                <a:gd name="csX9" fmla="*/ 220980 w 2514600"/>
                <a:gd name="csY9" fmla="*/ 388620 h 419100"/>
                <a:gd name="csX10" fmla="*/ 0 w 2514600"/>
                <a:gd name="csY10" fmla="*/ 419100 h 419100"/>
                <a:gd name="csX0" fmla="*/ 2514600 w 2514600"/>
                <a:gd name="csY0" fmla="*/ 0 h 419100"/>
                <a:gd name="csX1" fmla="*/ 2240280 w 2514600"/>
                <a:gd name="csY1" fmla="*/ 76200 h 419100"/>
                <a:gd name="csX2" fmla="*/ 1722120 w 2514600"/>
                <a:gd name="csY2" fmla="*/ 304800 h 419100"/>
                <a:gd name="csX3" fmla="*/ 1516380 w 2514600"/>
                <a:gd name="csY3" fmla="*/ 335280 h 419100"/>
                <a:gd name="csX4" fmla="*/ 1325880 w 2514600"/>
                <a:gd name="csY4" fmla="*/ 373380 h 419100"/>
                <a:gd name="csX5" fmla="*/ 1112520 w 2514600"/>
                <a:gd name="csY5" fmla="*/ 381000 h 419100"/>
                <a:gd name="csX6" fmla="*/ 868680 w 2514600"/>
                <a:gd name="csY6" fmla="*/ 365760 h 419100"/>
                <a:gd name="csX7" fmla="*/ 533400 w 2514600"/>
                <a:gd name="csY7" fmla="*/ 381000 h 419100"/>
                <a:gd name="csX8" fmla="*/ 220980 w 2514600"/>
                <a:gd name="csY8" fmla="*/ 388620 h 419100"/>
                <a:gd name="csX9" fmla="*/ 0 w 2514600"/>
                <a:gd name="csY9" fmla="*/ 419100 h 419100"/>
                <a:gd name="csX0" fmla="*/ 2514600 w 2514600"/>
                <a:gd name="csY0" fmla="*/ 0 h 419100"/>
                <a:gd name="csX1" fmla="*/ 1722120 w 2514600"/>
                <a:gd name="csY1" fmla="*/ 304800 h 419100"/>
                <a:gd name="csX2" fmla="*/ 1516380 w 2514600"/>
                <a:gd name="csY2" fmla="*/ 335280 h 419100"/>
                <a:gd name="csX3" fmla="*/ 1325880 w 2514600"/>
                <a:gd name="csY3" fmla="*/ 373380 h 419100"/>
                <a:gd name="csX4" fmla="*/ 1112520 w 2514600"/>
                <a:gd name="csY4" fmla="*/ 381000 h 419100"/>
                <a:gd name="csX5" fmla="*/ 868680 w 2514600"/>
                <a:gd name="csY5" fmla="*/ 365760 h 419100"/>
                <a:gd name="csX6" fmla="*/ 533400 w 2514600"/>
                <a:gd name="csY6" fmla="*/ 381000 h 419100"/>
                <a:gd name="csX7" fmla="*/ 220980 w 2514600"/>
                <a:gd name="csY7" fmla="*/ 388620 h 419100"/>
                <a:gd name="csX8" fmla="*/ 0 w 2514600"/>
                <a:gd name="csY8" fmla="*/ 419100 h 4191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68680 w 1722120"/>
                <a:gd name="csY4" fmla="*/ 60960 h 114300"/>
                <a:gd name="csX5" fmla="*/ 533400 w 1722120"/>
                <a:gd name="csY5" fmla="*/ 76200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68680 w 1722120"/>
                <a:gd name="csY4" fmla="*/ 60960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3521 w 1722120"/>
                <a:gd name="csY2" fmla="*/ 53979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04588 w 1722120"/>
                <a:gd name="csY1" fmla="*/ 20747 h 114300"/>
                <a:gd name="csX2" fmla="*/ 1323521 w 1722120"/>
                <a:gd name="csY2" fmla="*/ 53979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44274 w 1724478"/>
                <a:gd name="csY5" fmla="*/ 121062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8506"/>
                <a:gd name="csX1" fmla="*/ 1504588 w 1724478"/>
                <a:gd name="csY1" fmla="*/ 40214 h 138506"/>
                <a:gd name="csX2" fmla="*/ 1323521 w 1724478"/>
                <a:gd name="csY2" fmla="*/ 73446 h 138506"/>
                <a:gd name="csX3" fmla="*/ 1110162 w 1724478"/>
                <a:gd name="csY3" fmla="*/ 73767 h 138506"/>
                <a:gd name="csX4" fmla="*/ 880953 w 1724478"/>
                <a:gd name="csY4" fmla="*/ 138506 h 138506"/>
                <a:gd name="csX5" fmla="*/ 544274 w 1724478"/>
                <a:gd name="csY5" fmla="*/ 121062 h 138506"/>
                <a:gd name="csX6" fmla="*/ 220980 w 1724478"/>
                <a:gd name="csY6" fmla="*/ 103287 h 138506"/>
                <a:gd name="csX7" fmla="*/ 0 w 1724478"/>
                <a:gd name="csY7" fmla="*/ 133767 h 138506"/>
                <a:gd name="csX0" fmla="*/ 1724478 w 1724478"/>
                <a:gd name="csY0" fmla="*/ 0 h 141580"/>
                <a:gd name="csX1" fmla="*/ 1504588 w 1724478"/>
                <a:gd name="csY1" fmla="*/ 40214 h 141580"/>
                <a:gd name="csX2" fmla="*/ 1323521 w 1724478"/>
                <a:gd name="csY2" fmla="*/ 73446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04588 w 1724478"/>
                <a:gd name="csY1" fmla="*/ 40214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3818 w 1724478"/>
                <a:gd name="csY6" fmla="*/ 130411 h 141580"/>
                <a:gd name="csX7" fmla="*/ 0 w 1724478"/>
                <a:gd name="csY7" fmla="*/ 133767 h 141580"/>
                <a:gd name="csX0" fmla="*/ 1713124 w 1713124"/>
                <a:gd name="csY0" fmla="*/ 0 h 178975"/>
                <a:gd name="csX1" fmla="*/ 1498911 w 1713124"/>
                <a:gd name="csY1" fmla="*/ 76380 h 178975"/>
                <a:gd name="csX2" fmla="*/ 1315005 w 1713124"/>
                <a:gd name="csY2" fmla="*/ 136739 h 178975"/>
                <a:gd name="csX3" fmla="*/ 1095969 w 1713124"/>
                <a:gd name="csY3" fmla="*/ 141580 h 178975"/>
                <a:gd name="csX4" fmla="*/ 869599 w 1713124"/>
                <a:gd name="csY4" fmla="*/ 138506 h 178975"/>
                <a:gd name="csX5" fmla="*/ 532920 w 1713124"/>
                <a:gd name="csY5" fmla="*/ 121062 h 178975"/>
                <a:gd name="csX6" fmla="*/ 212464 w 1713124"/>
                <a:gd name="csY6" fmla="*/ 130411 h 178975"/>
                <a:gd name="csX7" fmla="*/ 0 w 1713124"/>
                <a:gd name="csY7" fmla="*/ 178975 h 178975"/>
                <a:gd name="csX0" fmla="*/ 1498911 w 1498911"/>
                <a:gd name="csY0" fmla="*/ 0 h 102595"/>
                <a:gd name="csX1" fmla="*/ 1315005 w 1498911"/>
                <a:gd name="csY1" fmla="*/ 60359 h 102595"/>
                <a:gd name="csX2" fmla="*/ 1095969 w 1498911"/>
                <a:gd name="csY2" fmla="*/ 65200 h 102595"/>
                <a:gd name="csX3" fmla="*/ 869599 w 1498911"/>
                <a:gd name="csY3" fmla="*/ 62126 h 102595"/>
                <a:gd name="csX4" fmla="*/ 532920 w 1498911"/>
                <a:gd name="csY4" fmla="*/ 44682 h 102595"/>
                <a:gd name="csX5" fmla="*/ 212464 w 1498911"/>
                <a:gd name="csY5" fmla="*/ 54031 h 102595"/>
                <a:gd name="csX6" fmla="*/ 0 w 1498911"/>
                <a:gd name="csY6" fmla="*/ 102595 h 102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98911" h="102595">
                  <a:moveTo>
                    <a:pt x="1498911" y="0"/>
                  </a:moveTo>
                  <a:lnTo>
                    <a:pt x="1315005" y="60359"/>
                  </a:lnTo>
                  <a:lnTo>
                    <a:pt x="1095969" y="65200"/>
                  </a:lnTo>
                  <a:lnTo>
                    <a:pt x="869599" y="62126"/>
                  </a:lnTo>
                  <a:lnTo>
                    <a:pt x="532920" y="44682"/>
                  </a:lnTo>
                  <a:lnTo>
                    <a:pt x="212464" y="54031"/>
                  </a:lnTo>
                  <a:lnTo>
                    <a:pt x="0" y="102595"/>
                  </a:lnTo>
                </a:path>
              </a:pathLst>
            </a:custGeom>
            <a:noFill/>
            <a:ln w="57150">
              <a:solidFill>
                <a:srgbClr val="00B050"/>
              </a:solidFill>
              <a:prstDash val="sysDash"/>
            </a:ln>
            <a:effectLst>
              <a:glow rad="101600">
                <a:srgbClr val="00B05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77" name="Полилиния: фигура 576">
              <a:extLst>
                <a:ext uri="{FF2B5EF4-FFF2-40B4-BE49-F238E27FC236}">
                  <a16:creationId xmlns:a16="http://schemas.microsoft.com/office/drawing/2014/main" id="{21554665-465A-47A4-AE65-48890BA8C240}"/>
                </a:ext>
              </a:extLst>
            </p:cNvPr>
            <p:cNvSpPr/>
            <p:nvPr/>
          </p:nvSpPr>
          <p:spPr>
            <a:xfrm>
              <a:off x="3498872" y="2192067"/>
              <a:ext cx="99843" cy="366572"/>
            </a:xfrm>
            <a:custGeom>
              <a:avLst/>
              <a:gdLst>
                <a:gd name="connsiteX0" fmla="*/ 0 w 19050"/>
                <a:gd name="connsiteY0" fmla="*/ 297656 h 297656"/>
                <a:gd name="connsiteX1" fmla="*/ 19050 w 19050"/>
                <a:gd name="connsiteY1" fmla="*/ 214312 h 297656"/>
                <a:gd name="connsiteX2" fmla="*/ 19050 w 19050"/>
                <a:gd name="connsiteY2" fmla="*/ 145256 h 297656"/>
                <a:gd name="connsiteX3" fmla="*/ 9525 w 19050"/>
                <a:gd name="connsiteY3" fmla="*/ 80962 h 297656"/>
                <a:gd name="connsiteX4" fmla="*/ 9525 w 19050"/>
                <a:gd name="connsiteY4" fmla="*/ 26193 h 297656"/>
                <a:gd name="connsiteX5" fmla="*/ 7144 w 19050"/>
                <a:gd name="connsiteY5" fmla="*/ 0 h 29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" h="297656">
                  <a:moveTo>
                    <a:pt x="0" y="297656"/>
                  </a:moveTo>
                  <a:lnTo>
                    <a:pt x="19050" y="214312"/>
                  </a:lnTo>
                  <a:lnTo>
                    <a:pt x="19050" y="145256"/>
                  </a:lnTo>
                  <a:lnTo>
                    <a:pt x="9525" y="80962"/>
                  </a:lnTo>
                  <a:lnTo>
                    <a:pt x="9525" y="26193"/>
                  </a:lnTo>
                  <a:lnTo>
                    <a:pt x="7144" y="0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78" name="Oval 2936">
              <a:extLst>
                <a:ext uri="{FF2B5EF4-FFF2-40B4-BE49-F238E27FC236}">
                  <a16:creationId xmlns:a16="http://schemas.microsoft.com/office/drawing/2014/main" id="{138B24C6-CDE2-42A4-9D27-9EAC71F2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5772" y="2530738"/>
              <a:ext cx="73632" cy="640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79" name="Freeform 2935">
              <a:extLst>
                <a:ext uri="{FF2B5EF4-FFF2-40B4-BE49-F238E27FC236}">
                  <a16:creationId xmlns:a16="http://schemas.microsoft.com/office/drawing/2014/main" id="{14B63561-F57A-438F-94FC-53684CF349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11846" y="2525236"/>
              <a:ext cx="84540" cy="75852"/>
            </a:xfrm>
            <a:custGeom>
              <a:avLst/>
              <a:gdLst>
                <a:gd name="T0" fmla="*/ 11 w 23"/>
                <a:gd name="T1" fmla="*/ 4 h 24"/>
                <a:gd name="T2" fmla="*/ 19 w 23"/>
                <a:gd name="T3" fmla="*/ 12 h 24"/>
                <a:gd name="T4" fmla="*/ 11 w 23"/>
                <a:gd name="T5" fmla="*/ 20 h 24"/>
                <a:gd name="T6" fmla="*/ 4 w 23"/>
                <a:gd name="T7" fmla="*/ 12 h 24"/>
                <a:gd name="T8" fmla="*/ 11 w 23"/>
                <a:gd name="T9" fmla="*/ 4 h 24"/>
                <a:gd name="T10" fmla="*/ 11 w 23"/>
                <a:gd name="T11" fmla="*/ 0 h 24"/>
                <a:gd name="T12" fmla="*/ 0 w 23"/>
                <a:gd name="T13" fmla="*/ 12 h 24"/>
                <a:gd name="T14" fmla="*/ 11 w 23"/>
                <a:gd name="T15" fmla="*/ 24 h 24"/>
                <a:gd name="T16" fmla="*/ 23 w 23"/>
                <a:gd name="T17" fmla="*/ 12 h 24"/>
                <a:gd name="T18" fmla="*/ 11 w 23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4">
                  <a:moveTo>
                    <a:pt x="11" y="4"/>
                  </a:moveTo>
                  <a:cubicBezTo>
                    <a:pt x="16" y="4"/>
                    <a:pt x="19" y="8"/>
                    <a:pt x="19" y="12"/>
                  </a:cubicBezTo>
                  <a:cubicBezTo>
                    <a:pt x="19" y="16"/>
                    <a:pt x="16" y="20"/>
                    <a:pt x="11" y="20"/>
                  </a:cubicBezTo>
                  <a:cubicBezTo>
                    <a:pt x="7" y="20"/>
                    <a:pt x="4" y="16"/>
                    <a:pt x="4" y="12"/>
                  </a:cubicBezTo>
                  <a:cubicBezTo>
                    <a:pt x="4" y="8"/>
                    <a:pt x="7" y="4"/>
                    <a:pt x="11" y="4"/>
                  </a:cubicBezTo>
                  <a:moveTo>
                    <a:pt x="11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1" y="24"/>
                  </a:cubicBezTo>
                  <a:cubicBezTo>
                    <a:pt x="18" y="24"/>
                    <a:pt x="23" y="19"/>
                    <a:pt x="23" y="12"/>
                  </a:cubicBezTo>
                  <a:cubicBezTo>
                    <a:pt x="23" y="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D89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80" name="Полилиния: фигура 579">
              <a:extLst>
                <a:ext uri="{FF2B5EF4-FFF2-40B4-BE49-F238E27FC236}">
                  <a16:creationId xmlns:a16="http://schemas.microsoft.com/office/drawing/2014/main" id="{6DDBB5EC-A1C4-43EE-97A3-4E40025C7377}"/>
                </a:ext>
              </a:extLst>
            </p:cNvPr>
            <p:cNvSpPr/>
            <p:nvPr/>
          </p:nvSpPr>
          <p:spPr>
            <a:xfrm>
              <a:off x="2873802" y="3341953"/>
              <a:ext cx="1244601" cy="777133"/>
            </a:xfrm>
            <a:custGeom>
              <a:avLst/>
              <a:gdLst>
                <a:gd name="connsiteX0" fmla="*/ 1244600 w 1244600"/>
                <a:gd name="connsiteY0" fmla="*/ 0 h 933450"/>
                <a:gd name="connsiteX1" fmla="*/ 1130300 w 1244600"/>
                <a:gd name="connsiteY1" fmla="*/ 279400 h 933450"/>
                <a:gd name="connsiteX2" fmla="*/ 1060450 w 1244600"/>
                <a:gd name="connsiteY2" fmla="*/ 457200 h 933450"/>
                <a:gd name="connsiteX3" fmla="*/ 914400 w 1244600"/>
                <a:gd name="connsiteY3" fmla="*/ 546100 h 933450"/>
                <a:gd name="connsiteX4" fmla="*/ 609600 w 1244600"/>
                <a:gd name="connsiteY4" fmla="*/ 628650 h 933450"/>
                <a:gd name="connsiteX5" fmla="*/ 450850 w 1244600"/>
                <a:gd name="connsiteY5" fmla="*/ 679450 h 933450"/>
                <a:gd name="connsiteX6" fmla="*/ 234950 w 1244600"/>
                <a:gd name="connsiteY6" fmla="*/ 806450 h 933450"/>
                <a:gd name="connsiteX7" fmla="*/ 0 w 1244600"/>
                <a:gd name="connsiteY7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4600" h="933450">
                  <a:moveTo>
                    <a:pt x="1244600" y="0"/>
                  </a:moveTo>
                  <a:lnTo>
                    <a:pt x="1130300" y="279400"/>
                  </a:lnTo>
                  <a:lnTo>
                    <a:pt x="1060450" y="457200"/>
                  </a:lnTo>
                  <a:lnTo>
                    <a:pt x="914400" y="546100"/>
                  </a:lnTo>
                  <a:lnTo>
                    <a:pt x="609600" y="628650"/>
                  </a:lnTo>
                  <a:lnTo>
                    <a:pt x="450850" y="679450"/>
                  </a:lnTo>
                  <a:lnTo>
                    <a:pt x="234950" y="806450"/>
                  </a:lnTo>
                  <a:lnTo>
                    <a:pt x="0" y="933450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81" name="Google Shape;7785;p29">
              <a:extLst>
                <a:ext uri="{FF2B5EF4-FFF2-40B4-BE49-F238E27FC236}">
                  <a16:creationId xmlns:a16="http://schemas.microsoft.com/office/drawing/2014/main" id="{EEF5C656-3483-4E9A-AA18-30E1B01C2027}"/>
                </a:ext>
              </a:extLst>
            </p:cNvPr>
            <p:cNvSpPr/>
            <p:nvPr/>
          </p:nvSpPr>
          <p:spPr>
            <a:xfrm>
              <a:off x="1693945" y="4655576"/>
              <a:ext cx="109445" cy="91531"/>
            </a:xfrm>
            <a:prstGeom prst="ellipse">
              <a:avLst/>
            </a:prstGeom>
            <a:solidFill>
              <a:schemeClr val="lt1"/>
            </a:solidFill>
            <a:ln w="28575" cap="flat" cmpd="sng">
              <a:solidFill>
                <a:srgbClr val="D895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9522" tIns="24754" rIns="49522" bIns="24754" anchor="ctr" anchorCtr="0">
              <a:noAutofit/>
            </a:bodyPr>
            <a:lstStyle/>
            <a:p>
              <a:pPr algn="ctr" defTabSz="743014">
                <a:defRPr/>
              </a:pPr>
              <a:endParaRPr sz="813">
                <a:solidFill>
                  <a:prstClr val="white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82" name="Google Shape;7838;p29">
              <a:extLst>
                <a:ext uri="{FF2B5EF4-FFF2-40B4-BE49-F238E27FC236}">
                  <a16:creationId xmlns:a16="http://schemas.microsoft.com/office/drawing/2014/main" id="{933A3690-6D52-48B5-9AC4-AAAABE67E1EB}"/>
                </a:ext>
              </a:extLst>
            </p:cNvPr>
            <p:cNvCxnSpPr>
              <a:cxnSpLocks/>
            </p:cNvCxnSpPr>
            <p:nvPr/>
          </p:nvCxnSpPr>
          <p:spPr>
            <a:xfrm>
              <a:off x="2614970" y="4427635"/>
              <a:ext cx="0" cy="472821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3" name="Google Shape;7805;p29">
              <a:extLst>
                <a:ext uri="{FF2B5EF4-FFF2-40B4-BE49-F238E27FC236}">
                  <a16:creationId xmlns:a16="http://schemas.microsoft.com/office/drawing/2014/main" id="{1F216E37-911C-4E7F-ABA0-48C872D10A26}"/>
                </a:ext>
              </a:extLst>
            </p:cNvPr>
            <p:cNvSpPr/>
            <p:nvPr/>
          </p:nvSpPr>
          <p:spPr>
            <a:xfrm>
              <a:off x="1784635" y="4161886"/>
              <a:ext cx="1100382" cy="484352"/>
            </a:xfrm>
            <a:custGeom>
              <a:avLst/>
              <a:gdLst/>
              <a:ahLst/>
              <a:cxnLst/>
              <a:rect l="l" t="t" r="r" b="b"/>
              <a:pathLst>
                <a:path w="1085850" h="571500" extrusionOk="0">
                  <a:moveTo>
                    <a:pt x="0" y="571500"/>
                  </a:moveTo>
                  <a:lnTo>
                    <a:pt x="200025" y="428625"/>
                  </a:lnTo>
                  <a:lnTo>
                    <a:pt x="333375" y="390525"/>
                  </a:lnTo>
                  <a:lnTo>
                    <a:pt x="533400" y="438150"/>
                  </a:lnTo>
                  <a:lnTo>
                    <a:pt x="561975" y="371475"/>
                  </a:lnTo>
                  <a:lnTo>
                    <a:pt x="657225" y="371475"/>
                  </a:lnTo>
                  <a:lnTo>
                    <a:pt x="904875" y="190500"/>
                  </a:lnTo>
                  <a:lnTo>
                    <a:pt x="1047750" y="95250"/>
                  </a:lnTo>
                  <a:lnTo>
                    <a:pt x="1085850" y="0"/>
                  </a:lnTo>
                  <a:lnTo>
                    <a:pt x="1085850" y="0"/>
                  </a:lnTo>
                  <a:lnTo>
                    <a:pt x="1085850" y="0"/>
                  </a:lnTo>
                  <a:lnTo>
                    <a:pt x="1076325" y="9525"/>
                  </a:lnTo>
                  <a:lnTo>
                    <a:pt x="1076325" y="9525"/>
                  </a:lnTo>
                  <a:lnTo>
                    <a:pt x="1076325" y="9525"/>
                  </a:lnTo>
                  <a:lnTo>
                    <a:pt x="1076325" y="9525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sz="813" dirty="0">
                <a:solidFill>
                  <a:prstClr val="white"/>
                </a:solidFill>
                <a:latin typeface="Calibri"/>
                <a:sym typeface="Arial"/>
              </a:endParaRPr>
            </a:p>
          </p:txBody>
        </p:sp>
        <p:cxnSp>
          <p:nvCxnSpPr>
            <p:cNvPr id="584" name="Google Shape;7837;p29">
              <a:extLst>
                <a:ext uri="{FF2B5EF4-FFF2-40B4-BE49-F238E27FC236}">
                  <a16:creationId xmlns:a16="http://schemas.microsoft.com/office/drawing/2014/main" id="{26F25EB1-D11F-4E6B-A8A2-61E5C648B1B8}"/>
                </a:ext>
              </a:extLst>
            </p:cNvPr>
            <p:cNvCxnSpPr>
              <a:cxnSpLocks/>
              <a:endCxn id="580" idx="3"/>
            </p:cNvCxnSpPr>
            <p:nvPr/>
          </p:nvCxnSpPr>
          <p:spPr>
            <a:xfrm>
              <a:off x="3034865" y="3413007"/>
              <a:ext cx="753338" cy="383595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5" name="Google Shape;7834;p29">
              <a:extLst>
                <a:ext uri="{FF2B5EF4-FFF2-40B4-BE49-F238E27FC236}">
                  <a16:creationId xmlns:a16="http://schemas.microsoft.com/office/drawing/2014/main" id="{36F55226-1A36-48D5-A861-975B79A0BCB3}"/>
                </a:ext>
              </a:extLst>
            </p:cNvPr>
            <p:cNvCxnSpPr>
              <a:cxnSpLocks/>
              <a:stCxn id="616" idx="3"/>
            </p:cNvCxnSpPr>
            <p:nvPr/>
          </p:nvCxnSpPr>
          <p:spPr>
            <a:xfrm flipH="1">
              <a:off x="4590609" y="1352534"/>
              <a:ext cx="891409" cy="695829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6" name="Google Shape;7835;p29">
              <a:extLst>
                <a:ext uri="{FF2B5EF4-FFF2-40B4-BE49-F238E27FC236}">
                  <a16:creationId xmlns:a16="http://schemas.microsoft.com/office/drawing/2014/main" id="{DBE05277-E927-4F92-8975-9CBA809741A5}"/>
                </a:ext>
              </a:extLst>
            </p:cNvPr>
            <p:cNvCxnSpPr>
              <a:cxnSpLocks/>
              <a:stCxn id="825" idx="2"/>
              <a:endCxn id="576" idx="2"/>
            </p:cNvCxnSpPr>
            <p:nvPr/>
          </p:nvCxnSpPr>
          <p:spPr>
            <a:xfrm>
              <a:off x="5464407" y="3133925"/>
              <a:ext cx="169234" cy="265685"/>
            </a:xfrm>
            <a:prstGeom prst="straightConnector1">
              <a:avLst/>
            </a:prstGeom>
            <a:noFill/>
            <a:ln w="22225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7" name="Google Shape;7845;p29">
              <a:extLst>
                <a:ext uri="{FF2B5EF4-FFF2-40B4-BE49-F238E27FC236}">
                  <a16:creationId xmlns:a16="http://schemas.microsoft.com/office/drawing/2014/main" id="{87BF0434-5740-4F60-B8AE-8771D9842237}"/>
                </a:ext>
              </a:extLst>
            </p:cNvPr>
            <p:cNvCxnSpPr>
              <a:cxnSpLocks/>
            </p:cNvCxnSpPr>
            <p:nvPr/>
          </p:nvCxnSpPr>
          <p:spPr>
            <a:xfrm>
              <a:off x="10076618" y="4512859"/>
              <a:ext cx="116592" cy="423580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8" name="Google Shape;7840;p29">
              <a:extLst>
                <a:ext uri="{FF2B5EF4-FFF2-40B4-BE49-F238E27FC236}">
                  <a16:creationId xmlns:a16="http://schemas.microsoft.com/office/drawing/2014/main" id="{2FF864EB-F0CE-4B6A-A78B-496576BF8DC4}"/>
                </a:ext>
              </a:extLst>
            </p:cNvPr>
            <p:cNvCxnSpPr>
              <a:cxnSpLocks/>
            </p:cNvCxnSpPr>
            <p:nvPr/>
          </p:nvCxnSpPr>
          <p:spPr>
            <a:xfrm>
              <a:off x="9551416" y="1558039"/>
              <a:ext cx="29649" cy="406544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9" name="TextBox 6">
              <a:extLst>
                <a:ext uri="{FF2B5EF4-FFF2-40B4-BE49-F238E27FC236}">
                  <a16:creationId xmlns:a16="http://schemas.microsoft.com/office/drawing/2014/main" id="{AECF8AEF-CCD0-47AF-8CC9-113989D10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4542" y="4726547"/>
              <a:ext cx="321766" cy="270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defTabSz="743014">
                <a:spcBef>
                  <a:spcPct val="0"/>
                </a:spcBef>
                <a:buClr>
                  <a:srgbClr val="ED7D31"/>
                </a:buClr>
                <a:buSzPct val="140000"/>
                <a:buNone/>
                <a:defRPr/>
              </a:pPr>
              <a:r>
                <a:rPr lang="ru-RU" altLang="ru-RU" sz="813" dirty="0">
                  <a:solidFill>
                    <a:prstClr val="white">
                      <a:lumMod val="65000"/>
                    </a:prstClr>
                  </a:solidFill>
                  <a:latin typeface="Arial" panose="020B0604020202020204" pitchFamily="34" charset="0"/>
                </a:rPr>
                <a:t>Узень</a:t>
              </a:r>
            </a:p>
          </p:txBody>
        </p:sp>
        <p:cxnSp>
          <p:nvCxnSpPr>
            <p:cNvPr id="590" name="Google Shape;7838;p29">
              <a:extLst>
                <a:ext uri="{FF2B5EF4-FFF2-40B4-BE49-F238E27FC236}">
                  <a16:creationId xmlns:a16="http://schemas.microsoft.com/office/drawing/2014/main" id="{C881D909-B0E6-4DC6-9AAC-3AB63C3811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37067" y="5373640"/>
              <a:ext cx="410013" cy="0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1" name="Google Shape;7840;p29">
              <a:extLst>
                <a:ext uri="{FF2B5EF4-FFF2-40B4-BE49-F238E27FC236}">
                  <a16:creationId xmlns:a16="http://schemas.microsoft.com/office/drawing/2014/main" id="{9ED7407D-829C-4B7E-A2FD-2B62A03E599C}"/>
                </a:ext>
              </a:extLst>
            </p:cNvPr>
            <p:cNvCxnSpPr>
              <a:cxnSpLocks/>
            </p:cNvCxnSpPr>
            <p:nvPr/>
          </p:nvCxnSpPr>
          <p:spPr>
            <a:xfrm>
              <a:off x="7254762" y="3307263"/>
              <a:ext cx="1" cy="306786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2" name="Google Shape;7845;p29">
              <a:extLst>
                <a:ext uri="{FF2B5EF4-FFF2-40B4-BE49-F238E27FC236}">
                  <a16:creationId xmlns:a16="http://schemas.microsoft.com/office/drawing/2014/main" id="{F11144BC-50E5-450C-9F89-5517D2F50E36}"/>
                </a:ext>
              </a:extLst>
            </p:cNvPr>
            <p:cNvCxnSpPr>
              <a:cxnSpLocks/>
              <a:endCxn id="594" idx="3"/>
            </p:cNvCxnSpPr>
            <p:nvPr/>
          </p:nvCxnSpPr>
          <p:spPr>
            <a:xfrm flipH="1">
              <a:off x="10675340" y="2836992"/>
              <a:ext cx="5434" cy="428409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93" name="Полилиния: фигура 592">
              <a:extLst>
                <a:ext uri="{FF2B5EF4-FFF2-40B4-BE49-F238E27FC236}">
                  <a16:creationId xmlns:a16="http://schemas.microsoft.com/office/drawing/2014/main" id="{93BD22B8-4648-492E-AF3E-36FF3E4C1896}"/>
                </a:ext>
              </a:extLst>
            </p:cNvPr>
            <p:cNvSpPr/>
            <p:nvPr/>
          </p:nvSpPr>
          <p:spPr>
            <a:xfrm>
              <a:off x="7081951" y="5170516"/>
              <a:ext cx="126453" cy="385761"/>
            </a:xfrm>
            <a:custGeom>
              <a:avLst/>
              <a:gdLst>
                <a:gd name="connsiteX0" fmla="*/ 114300 w 114300"/>
                <a:gd name="connsiteY0" fmla="*/ 0 h 452438"/>
                <a:gd name="connsiteX1" fmla="*/ 71438 w 114300"/>
                <a:gd name="connsiteY1" fmla="*/ 54769 h 452438"/>
                <a:gd name="connsiteX2" fmla="*/ 28575 w 114300"/>
                <a:gd name="connsiteY2" fmla="*/ 95250 h 452438"/>
                <a:gd name="connsiteX3" fmla="*/ 21431 w 114300"/>
                <a:gd name="connsiteY3" fmla="*/ 157163 h 452438"/>
                <a:gd name="connsiteX4" fmla="*/ 0 w 114300"/>
                <a:gd name="connsiteY4" fmla="*/ 238125 h 452438"/>
                <a:gd name="connsiteX5" fmla="*/ 0 w 114300"/>
                <a:gd name="connsiteY5" fmla="*/ 452438 h 452438"/>
                <a:gd name="connsiteX0" fmla="*/ 114300 w 114300"/>
                <a:gd name="connsiteY0" fmla="*/ 0 h 452438"/>
                <a:gd name="connsiteX1" fmla="*/ 71438 w 114300"/>
                <a:gd name="connsiteY1" fmla="*/ 54769 h 452438"/>
                <a:gd name="connsiteX2" fmla="*/ 28575 w 114300"/>
                <a:gd name="connsiteY2" fmla="*/ 95250 h 452438"/>
                <a:gd name="connsiteX3" fmla="*/ 0 w 114300"/>
                <a:gd name="connsiteY3" fmla="*/ 238125 h 452438"/>
                <a:gd name="connsiteX4" fmla="*/ 0 w 114300"/>
                <a:gd name="connsiteY4" fmla="*/ 452438 h 452438"/>
                <a:gd name="connsiteX0" fmla="*/ 114300 w 114300"/>
                <a:gd name="connsiteY0" fmla="*/ 0 h 452438"/>
                <a:gd name="connsiteX1" fmla="*/ 28575 w 114300"/>
                <a:gd name="connsiteY1" fmla="*/ 95250 h 452438"/>
                <a:gd name="connsiteX2" fmla="*/ 0 w 114300"/>
                <a:gd name="connsiteY2" fmla="*/ 238125 h 452438"/>
                <a:gd name="connsiteX3" fmla="*/ 0 w 114300"/>
                <a:gd name="connsiteY3" fmla="*/ 452438 h 452438"/>
                <a:gd name="connsiteX0" fmla="*/ 114300 w 114300"/>
                <a:gd name="connsiteY0" fmla="*/ 0 h 452438"/>
                <a:gd name="connsiteX1" fmla="*/ 28575 w 114300"/>
                <a:gd name="connsiteY1" fmla="*/ 95250 h 452438"/>
                <a:gd name="connsiteX2" fmla="*/ 0 w 114300"/>
                <a:gd name="connsiteY2" fmla="*/ 452438 h 452438"/>
                <a:gd name="connsiteX0" fmla="*/ 139251 w 139251"/>
                <a:gd name="connsiteY0" fmla="*/ 0 h 452438"/>
                <a:gd name="connsiteX1" fmla="*/ 0 w 139251"/>
                <a:gd name="connsiteY1" fmla="*/ 206762 h 452438"/>
                <a:gd name="connsiteX2" fmla="*/ 24951 w 139251"/>
                <a:gd name="connsiteY2" fmla="*/ 452438 h 452438"/>
                <a:gd name="connsiteX0" fmla="*/ 144773 w 144773"/>
                <a:gd name="connsiteY0" fmla="*/ 0 h 452438"/>
                <a:gd name="connsiteX1" fmla="*/ 5522 w 144773"/>
                <a:gd name="connsiteY1" fmla="*/ 206762 h 452438"/>
                <a:gd name="connsiteX2" fmla="*/ 30473 w 144773"/>
                <a:gd name="connsiteY2" fmla="*/ 452438 h 452438"/>
                <a:gd name="connsiteX0" fmla="*/ 149281 w 149281"/>
                <a:gd name="connsiteY0" fmla="*/ 0 h 452438"/>
                <a:gd name="connsiteX1" fmla="*/ 10030 w 149281"/>
                <a:gd name="connsiteY1" fmla="*/ 206762 h 452438"/>
                <a:gd name="connsiteX2" fmla="*/ 34981 w 149281"/>
                <a:gd name="connsiteY2" fmla="*/ 452438 h 452438"/>
                <a:gd name="connsiteX0" fmla="*/ 149281 w 149281"/>
                <a:gd name="connsiteY0" fmla="*/ 55 h 452493"/>
                <a:gd name="connsiteX1" fmla="*/ 10030 w 149281"/>
                <a:gd name="connsiteY1" fmla="*/ 206817 h 452493"/>
                <a:gd name="connsiteX2" fmla="*/ 34981 w 149281"/>
                <a:gd name="connsiteY2" fmla="*/ 452493 h 452493"/>
                <a:gd name="connsiteX0" fmla="*/ 148472 w 148472"/>
                <a:gd name="connsiteY0" fmla="*/ 55 h 452493"/>
                <a:gd name="connsiteX1" fmla="*/ 9221 w 148472"/>
                <a:gd name="connsiteY1" fmla="*/ 206817 h 452493"/>
                <a:gd name="connsiteX2" fmla="*/ 34172 w 148472"/>
                <a:gd name="connsiteY2" fmla="*/ 452493 h 452493"/>
                <a:gd name="connsiteX0" fmla="*/ 138931 w 138931"/>
                <a:gd name="connsiteY0" fmla="*/ 80 h 452518"/>
                <a:gd name="connsiteX1" fmla="*/ 10832 w 138931"/>
                <a:gd name="connsiteY1" fmla="*/ 182309 h 452518"/>
                <a:gd name="connsiteX2" fmla="*/ 24631 w 138931"/>
                <a:gd name="connsiteY2" fmla="*/ 452518 h 452518"/>
                <a:gd name="connsiteX0" fmla="*/ 107952 w 107952"/>
                <a:gd name="connsiteY0" fmla="*/ 263 h 411405"/>
                <a:gd name="connsiteX1" fmla="*/ 10832 w 107952"/>
                <a:gd name="connsiteY1" fmla="*/ 141196 h 411405"/>
                <a:gd name="connsiteX2" fmla="*/ 24631 w 107952"/>
                <a:gd name="connsiteY2" fmla="*/ 411405 h 411405"/>
                <a:gd name="connsiteX0" fmla="*/ 154421 w 154421"/>
                <a:gd name="connsiteY0" fmla="*/ 103 h 439500"/>
                <a:gd name="connsiteX1" fmla="*/ 10832 w 154421"/>
                <a:gd name="connsiteY1" fmla="*/ 169291 h 439500"/>
                <a:gd name="connsiteX2" fmla="*/ 24631 w 154421"/>
                <a:gd name="connsiteY2" fmla="*/ 439500 h 439500"/>
                <a:gd name="connsiteX0" fmla="*/ 113115 w 113115"/>
                <a:gd name="connsiteY0" fmla="*/ 198 h 417860"/>
                <a:gd name="connsiteX1" fmla="*/ 10832 w 113115"/>
                <a:gd name="connsiteY1" fmla="*/ 147651 h 417860"/>
                <a:gd name="connsiteX2" fmla="*/ 24631 w 113115"/>
                <a:gd name="connsiteY2" fmla="*/ 417860 h 417860"/>
                <a:gd name="connsiteX0" fmla="*/ 146676 w 146676"/>
                <a:gd name="connsiteY0" fmla="*/ 121 h 432998"/>
                <a:gd name="connsiteX1" fmla="*/ 10832 w 146676"/>
                <a:gd name="connsiteY1" fmla="*/ 162789 h 432998"/>
                <a:gd name="connsiteX2" fmla="*/ 24631 w 146676"/>
                <a:gd name="connsiteY2" fmla="*/ 432998 h 432998"/>
                <a:gd name="connsiteX0" fmla="*/ 87299 w 87299"/>
                <a:gd name="connsiteY0" fmla="*/ 2971 h 379336"/>
                <a:gd name="connsiteX1" fmla="*/ 10832 w 87299"/>
                <a:gd name="connsiteY1" fmla="*/ 109127 h 379336"/>
                <a:gd name="connsiteX2" fmla="*/ 24631 w 87299"/>
                <a:gd name="connsiteY2" fmla="*/ 379336 h 379336"/>
                <a:gd name="connsiteX0" fmla="*/ 151333 w 151333"/>
                <a:gd name="connsiteY0" fmla="*/ 1361 h 377726"/>
                <a:gd name="connsiteX1" fmla="*/ 5163 w 151333"/>
                <a:gd name="connsiteY1" fmla="*/ 118385 h 377726"/>
                <a:gd name="connsiteX2" fmla="*/ 88665 w 151333"/>
                <a:gd name="connsiteY2" fmla="*/ 377726 h 377726"/>
                <a:gd name="connsiteX0" fmla="*/ 171291 w 171291"/>
                <a:gd name="connsiteY0" fmla="*/ 62 h 376427"/>
                <a:gd name="connsiteX1" fmla="*/ 4468 w 171291"/>
                <a:gd name="connsiteY1" fmla="*/ 199678 h 376427"/>
                <a:gd name="connsiteX2" fmla="*/ 108623 w 171291"/>
                <a:gd name="connsiteY2" fmla="*/ 376427 h 376427"/>
                <a:gd name="connsiteX0" fmla="*/ 171291 w 171291"/>
                <a:gd name="connsiteY0" fmla="*/ 272 h 376637"/>
                <a:gd name="connsiteX1" fmla="*/ 4468 w 171291"/>
                <a:gd name="connsiteY1" fmla="*/ 199888 h 376637"/>
                <a:gd name="connsiteX2" fmla="*/ 108623 w 171291"/>
                <a:gd name="connsiteY2" fmla="*/ 376637 h 376637"/>
                <a:gd name="connsiteX0" fmla="*/ 166285 w 166285"/>
                <a:gd name="connsiteY0" fmla="*/ 1782 h 378147"/>
                <a:gd name="connsiteX1" fmla="*/ 4625 w 166285"/>
                <a:gd name="connsiteY1" fmla="*/ 170970 h 378147"/>
                <a:gd name="connsiteX2" fmla="*/ 103617 w 166285"/>
                <a:gd name="connsiteY2" fmla="*/ 378147 h 378147"/>
                <a:gd name="connsiteX0" fmla="*/ 94001 w 103617"/>
                <a:gd name="connsiteY0" fmla="*/ 12911 h 343632"/>
                <a:gd name="connsiteX1" fmla="*/ 4625 w 103617"/>
                <a:gd name="connsiteY1" fmla="*/ 136455 h 343632"/>
                <a:gd name="connsiteX2" fmla="*/ 103617 w 103617"/>
                <a:gd name="connsiteY2" fmla="*/ 343632 h 343632"/>
                <a:gd name="connsiteX0" fmla="*/ 148214 w 148214"/>
                <a:gd name="connsiteY0" fmla="*/ 12113 h 345007"/>
                <a:gd name="connsiteX1" fmla="*/ 4625 w 148214"/>
                <a:gd name="connsiteY1" fmla="*/ 137830 h 345007"/>
                <a:gd name="connsiteX2" fmla="*/ 103617 w 148214"/>
                <a:gd name="connsiteY2" fmla="*/ 345007 h 345007"/>
                <a:gd name="connsiteX0" fmla="*/ 194682 w 194682"/>
                <a:gd name="connsiteY0" fmla="*/ 3323 h 368819"/>
                <a:gd name="connsiteX1" fmla="*/ 4625 w 194682"/>
                <a:gd name="connsiteY1" fmla="*/ 161642 h 368819"/>
                <a:gd name="connsiteX2" fmla="*/ 103617 w 194682"/>
                <a:gd name="connsiteY2" fmla="*/ 368819 h 368819"/>
                <a:gd name="connsiteX0" fmla="*/ 194682 w 194682"/>
                <a:gd name="connsiteY0" fmla="*/ 1091 h 366587"/>
                <a:gd name="connsiteX1" fmla="*/ 110525 w 194682"/>
                <a:gd name="connsiteY1" fmla="*/ 20265 h 366587"/>
                <a:gd name="connsiteX2" fmla="*/ 4625 w 194682"/>
                <a:gd name="connsiteY2" fmla="*/ 159410 h 366587"/>
                <a:gd name="connsiteX3" fmla="*/ 103617 w 194682"/>
                <a:gd name="connsiteY3" fmla="*/ 366587 h 366587"/>
                <a:gd name="connsiteX0" fmla="*/ 194682 w 194682"/>
                <a:gd name="connsiteY0" fmla="*/ 47 h 374237"/>
                <a:gd name="connsiteX1" fmla="*/ 110525 w 194682"/>
                <a:gd name="connsiteY1" fmla="*/ 27915 h 374237"/>
                <a:gd name="connsiteX2" fmla="*/ 4625 w 194682"/>
                <a:gd name="connsiteY2" fmla="*/ 167060 h 374237"/>
                <a:gd name="connsiteX3" fmla="*/ 103617 w 194682"/>
                <a:gd name="connsiteY3" fmla="*/ 374237 h 374237"/>
                <a:gd name="connsiteX0" fmla="*/ 194682 w 194682"/>
                <a:gd name="connsiteY0" fmla="*/ 7 h 374197"/>
                <a:gd name="connsiteX1" fmla="*/ 64057 w 194682"/>
                <a:gd name="connsiteY1" fmla="*/ 47436 h 374197"/>
                <a:gd name="connsiteX2" fmla="*/ 4625 w 194682"/>
                <a:gd name="connsiteY2" fmla="*/ 167020 h 374197"/>
                <a:gd name="connsiteX3" fmla="*/ 103617 w 194682"/>
                <a:gd name="connsiteY3" fmla="*/ 374197 h 374197"/>
                <a:gd name="connsiteX0" fmla="*/ 194682 w 194682"/>
                <a:gd name="connsiteY0" fmla="*/ 4 h 374194"/>
                <a:gd name="connsiteX1" fmla="*/ 61476 w 194682"/>
                <a:gd name="connsiteY1" fmla="*/ 60474 h 374194"/>
                <a:gd name="connsiteX2" fmla="*/ 4625 w 194682"/>
                <a:gd name="connsiteY2" fmla="*/ 167017 h 374194"/>
                <a:gd name="connsiteX3" fmla="*/ 103617 w 194682"/>
                <a:gd name="connsiteY3" fmla="*/ 374194 h 374194"/>
                <a:gd name="connsiteX0" fmla="*/ 215335 w 215335"/>
                <a:gd name="connsiteY0" fmla="*/ 2 h 391580"/>
                <a:gd name="connsiteX1" fmla="*/ 61476 w 215335"/>
                <a:gd name="connsiteY1" fmla="*/ 77860 h 391580"/>
                <a:gd name="connsiteX2" fmla="*/ 4625 w 215335"/>
                <a:gd name="connsiteY2" fmla="*/ 184403 h 391580"/>
                <a:gd name="connsiteX3" fmla="*/ 103617 w 215335"/>
                <a:gd name="connsiteY3" fmla="*/ 391580 h 391580"/>
                <a:gd name="connsiteX0" fmla="*/ 214535 w 214535"/>
                <a:gd name="connsiteY0" fmla="*/ 2 h 382886"/>
                <a:gd name="connsiteX1" fmla="*/ 60676 w 214535"/>
                <a:gd name="connsiteY1" fmla="*/ 77860 h 382886"/>
                <a:gd name="connsiteX2" fmla="*/ 3825 w 214535"/>
                <a:gd name="connsiteY2" fmla="*/ 184403 h 382886"/>
                <a:gd name="connsiteX3" fmla="*/ 133796 w 214535"/>
                <a:gd name="connsiteY3" fmla="*/ 382886 h 382886"/>
                <a:gd name="connsiteX0" fmla="*/ 214139 w 214139"/>
                <a:gd name="connsiteY0" fmla="*/ 2 h 400274"/>
                <a:gd name="connsiteX1" fmla="*/ 60280 w 214139"/>
                <a:gd name="connsiteY1" fmla="*/ 77860 h 400274"/>
                <a:gd name="connsiteX2" fmla="*/ 3429 w 214139"/>
                <a:gd name="connsiteY2" fmla="*/ 184403 h 400274"/>
                <a:gd name="connsiteX3" fmla="*/ 154053 w 214139"/>
                <a:gd name="connsiteY3" fmla="*/ 400274 h 400274"/>
                <a:gd name="connsiteX0" fmla="*/ 214768 w 214768"/>
                <a:gd name="connsiteY0" fmla="*/ 2 h 382886"/>
                <a:gd name="connsiteX1" fmla="*/ 60909 w 214768"/>
                <a:gd name="connsiteY1" fmla="*/ 77860 h 382886"/>
                <a:gd name="connsiteX2" fmla="*/ 4058 w 214768"/>
                <a:gd name="connsiteY2" fmla="*/ 184403 h 382886"/>
                <a:gd name="connsiteX3" fmla="*/ 123703 w 214768"/>
                <a:gd name="connsiteY3" fmla="*/ 382886 h 38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768" h="382886">
                  <a:moveTo>
                    <a:pt x="214768" y="2"/>
                  </a:moveTo>
                  <a:cubicBezTo>
                    <a:pt x="204184" y="-425"/>
                    <a:pt x="92585" y="51473"/>
                    <a:pt x="60909" y="77860"/>
                  </a:cubicBezTo>
                  <a:cubicBezTo>
                    <a:pt x="29233" y="104247"/>
                    <a:pt x="8651" y="123060"/>
                    <a:pt x="4058" y="184403"/>
                  </a:cubicBezTo>
                  <a:cubicBezTo>
                    <a:pt x="-26144" y="315565"/>
                    <a:pt x="122076" y="381283"/>
                    <a:pt x="123703" y="382886"/>
                  </a:cubicBez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94" name="Полилиния: фигура 593">
              <a:extLst>
                <a:ext uri="{FF2B5EF4-FFF2-40B4-BE49-F238E27FC236}">
                  <a16:creationId xmlns:a16="http://schemas.microsoft.com/office/drawing/2014/main" id="{AEE41EA3-9F13-41B5-860A-79C729798E06}"/>
                </a:ext>
              </a:extLst>
            </p:cNvPr>
            <p:cNvSpPr/>
            <p:nvPr/>
          </p:nvSpPr>
          <p:spPr>
            <a:xfrm>
              <a:off x="10170515" y="3006172"/>
              <a:ext cx="752475" cy="370325"/>
            </a:xfrm>
            <a:custGeom>
              <a:avLst/>
              <a:gdLst>
                <a:gd name="connsiteX0" fmla="*/ 0 w 752475"/>
                <a:gd name="connsiteY0" fmla="*/ 0 h 381000"/>
                <a:gd name="connsiteX1" fmla="*/ 314325 w 752475"/>
                <a:gd name="connsiteY1" fmla="*/ 85725 h 381000"/>
                <a:gd name="connsiteX2" fmla="*/ 447675 w 752475"/>
                <a:gd name="connsiteY2" fmla="*/ 209550 h 381000"/>
                <a:gd name="connsiteX3" fmla="*/ 504825 w 752475"/>
                <a:gd name="connsiteY3" fmla="*/ 266700 h 381000"/>
                <a:gd name="connsiteX4" fmla="*/ 752475 w 752475"/>
                <a:gd name="connsiteY4" fmla="*/ 38100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475" h="381000">
                  <a:moveTo>
                    <a:pt x="0" y="0"/>
                  </a:moveTo>
                  <a:lnTo>
                    <a:pt x="314325" y="85725"/>
                  </a:lnTo>
                  <a:lnTo>
                    <a:pt x="447675" y="209550"/>
                  </a:lnTo>
                  <a:lnTo>
                    <a:pt x="504825" y="266700"/>
                  </a:lnTo>
                  <a:lnTo>
                    <a:pt x="752475" y="381000"/>
                  </a:ln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95" name="Полилиния: фигура 594">
              <a:extLst>
                <a:ext uri="{FF2B5EF4-FFF2-40B4-BE49-F238E27FC236}">
                  <a16:creationId xmlns:a16="http://schemas.microsoft.com/office/drawing/2014/main" id="{CBA22430-0A99-46D4-9EE0-D861152B124D}"/>
                </a:ext>
              </a:extLst>
            </p:cNvPr>
            <p:cNvSpPr/>
            <p:nvPr/>
          </p:nvSpPr>
          <p:spPr>
            <a:xfrm>
              <a:off x="7058825" y="3106547"/>
              <a:ext cx="1139032" cy="397329"/>
            </a:xfrm>
            <a:custGeom>
              <a:avLst/>
              <a:gdLst>
                <a:gd name="connsiteX0" fmla="*/ 0 w 1146175"/>
                <a:gd name="connsiteY0" fmla="*/ 0 h 396875"/>
                <a:gd name="connsiteX1" fmla="*/ 73025 w 1146175"/>
                <a:gd name="connsiteY1" fmla="*/ 69850 h 396875"/>
                <a:gd name="connsiteX2" fmla="*/ 139700 w 1146175"/>
                <a:gd name="connsiteY2" fmla="*/ 130175 h 396875"/>
                <a:gd name="connsiteX3" fmla="*/ 269875 w 1146175"/>
                <a:gd name="connsiteY3" fmla="*/ 206375 h 396875"/>
                <a:gd name="connsiteX4" fmla="*/ 438150 w 1146175"/>
                <a:gd name="connsiteY4" fmla="*/ 285750 h 396875"/>
                <a:gd name="connsiteX5" fmla="*/ 600075 w 1146175"/>
                <a:gd name="connsiteY5" fmla="*/ 346075 h 396875"/>
                <a:gd name="connsiteX6" fmla="*/ 768350 w 1146175"/>
                <a:gd name="connsiteY6" fmla="*/ 377825 h 396875"/>
                <a:gd name="connsiteX7" fmla="*/ 1003300 w 1146175"/>
                <a:gd name="connsiteY7" fmla="*/ 396875 h 396875"/>
                <a:gd name="connsiteX8" fmla="*/ 1146175 w 1146175"/>
                <a:gd name="connsiteY8" fmla="*/ 368300 h 396875"/>
                <a:gd name="connsiteX0" fmla="*/ 0 w 1139031"/>
                <a:gd name="connsiteY0" fmla="*/ 0 h 408781"/>
                <a:gd name="connsiteX1" fmla="*/ 65881 w 1139031"/>
                <a:gd name="connsiteY1" fmla="*/ 81756 h 408781"/>
                <a:gd name="connsiteX2" fmla="*/ 132556 w 1139031"/>
                <a:gd name="connsiteY2" fmla="*/ 142081 h 408781"/>
                <a:gd name="connsiteX3" fmla="*/ 262731 w 1139031"/>
                <a:gd name="connsiteY3" fmla="*/ 218281 h 408781"/>
                <a:gd name="connsiteX4" fmla="*/ 431006 w 1139031"/>
                <a:gd name="connsiteY4" fmla="*/ 297656 h 408781"/>
                <a:gd name="connsiteX5" fmla="*/ 592931 w 1139031"/>
                <a:gd name="connsiteY5" fmla="*/ 357981 h 408781"/>
                <a:gd name="connsiteX6" fmla="*/ 761206 w 1139031"/>
                <a:gd name="connsiteY6" fmla="*/ 389731 h 408781"/>
                <a:gd name="connsiteX7" fmla="*/ 996156 w 1139031"/>
                <a:gd name="connsiteY7" fmla="*/ 408781 h 408781"/>
                <a:gd name="connsiteX8" fmla="*/ 1139031 w 1139031"/>
                <a:gd name="connsiteY8" fmla="*/ 380206 h 408781"/>
                <a:gd name="connsiteX0" fmla="*/ 0 w 1139031"/>
                <a:gd name="connsiteY0" fmla="*/ 0 h 408781"/>
                <a:gd name="connsiteX1" fmla="*/ 46831 w 1139031"/>
                <a:gd name="connsiteY1" fmla="*/ 69850 h 408781"/>
                <a:gd name="connsiteX2" fmla="*/ 132556 w 1139031"/>
                <a:gd name="connsiteY2" fmla="*/ 142081 h 408781"/>
                <a:gd name="connsiteX3" fmla="*/ 262731 w 1139031"/>
                <a:gd name="connsiteY3" fmla="*/ 218281 h 408781"/>
                <a:gd name="connsiteX4" fmla="*/ 431006 w 1139031"/>
                <a:gd name="connsiteY4" fmla="*/ 297656 h 408781"/>
                <a:gd name="connsiteX5" fmla="*/ 592931 w 1139031"/>
                <a:gd name="connsiteY5" fmla="*/ 357981 h 408781"/>
                <a:gd name="connsiteX6" fmla="*/ 761206 w 1139031"/>
                <a:gd name="connsiteY6" fmla="*/ 389731 h 408781"/>
                <a:gd name="connsiteX7" fmla="*/ 996156 w 1139031"/>
                <a:gd name="connsiteY7" fmla="*/ 408781 h 408781"/>
                <a:gd name="connsiteX8" fmla="*/ 1139031 w 1139031"/>
                <a:gd name="connsiteY8" fmla="*/ 380206 h 40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9031" h="408781">
                  <a:moveTo>
                    <a:pt x="0" y="0"/>
                  </a:moveTo>
                  <a:lnTo>
                    <a:pt x="46831" y="69850"/>
                  </a:lnTo>
                  <a:lnTo>
                    <a:pt x="132556" y="142081"/>
                  </a:lnTo>
                  <a:lnTo>
                    <a:pt x="262731" y="218281"/>
                  </a:lnTo>
                  <a:lnTo>
                    <a:pt x="431006" y="297656"/>
                  </a:lnTo>
                  <a:lnTo>
                    <a:pt x="592931" y="357981"/>
                  </a:lnTo>
                  <a:lnTo>
                    <a:pt x="761206" y="389731"/>
                  </a:lnTo>
                  <a:lnTo>
                    <a:pt x="996156" y="408781"/>
                  </a:lnTo>
                  <a:lnTo>
                    <a:pt x="1139031" y="380206"/>
                  </a:ln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96" name="Google Shape;7851;p29">
              <a:extLst>
                <a:ext uri="{FF2B5EF4-FFF2-40B4-BE49-F238E27FC236}">
                  <a16:creationId xmlns:a16="http://schemas.microsoft.com/office/drawing/2014/main" id="{DBADD791-6172-42C2-9857-898E6757B78B}"/>
                </a:ext>
              </a:extLst>
            </p:cNvPr>
            <p:cNvSpPr txBox="1"/>
            <p:nvPr/>
          </p:nvSpPr>
          <p:spPr>
            <a:xfrm>
              <a:off x="2466220" y="2618668"/>
              <a:ext cx="555962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7" name="Google Shape;7851;p29">
              <a:extLst>
                <a:ext uri="{FF2B5EF4-FFF2-40B4-BE49-F238E27FC236}">
                  <a16:creationId xmlns:a16="http://schemas.microsoft.com/office/drawing/2014/main" id="{005988E7-A7EC-4C57-8228-8FA42332C786}"/>
                </a:ext>
              </a:extLst>
            </p:cNvPr>
            <p:cNvSpPr txBox="1"/>
            <p:nvPr/>
          </p:nvSpPr>
          <p:spPr>
            <a:xfrm>
              <a:off x="9737313" y="4304689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8" name="Google Shape;7851;p29">
              <a:extLst>
                <a:ext uri="{FF2B5EF4-FFF2-40B4-BE49-F238E27FC236}">
                  <a16:creationId xmlns:a16="http://schemas.microsoft.com/office/drawing/2014/main" id="{BE177726-BDA2-4BF8-91D2-9A3351E7E0FB}"/>
                </a:ext>
              </a:extLst>
            </p:cNvPr>
            <p:cNvSpPr txBox="1"/>
            <p:nvPr/>
          </p:nvSpPr>
          <p:spPr>
            <a:xfrm>
              <a:off x="9098956" y="1868494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9" name="Google Shape;7851;p29">
              <a:extLst>
                <a:ext uri="{FF2B5EF4-FFF2-40B4-BE49-F238E27FC236}">
                  <a16:creationId xmlns:a16="http://schemas.microsoft.com/office/drawing/2014/main" id="{89428603-81EF-4054-AF34-830FB68FC584}"/>
                </a:ext>
              </a:extLst>
            </p:cNvPr>
            <p:cNvSpPr txBox="1"/>
            <p:nvPr/>
          </p:nvSpPr>
          <p:spPr>
            <a:xfrm>
              <a:off x="1886071" y="4297865"/>
              <a:ext cx="55539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0" name="Google Shape;7851;p29">
              <a:extLst>
                <a:ext uri="{FF2B5EF4-FFF2-40B4-BE49-F238E27FC236}">
                  <a16:creationId xmlns:a16="http://schemas.microsoft.com/office/drawing/2014/main" id="{4A73B86D-B51E-45D5-A5DF-5846345490B8}"/>
                </a:ext>
              </a:extLst>
            </p:cNvPr>
            <p:cNvSpPr txBox="1"/>
            <p:nvPr/>
          </p:nvSpPr>
          <p:spPr>
            <a:xfrm>
              <a:off x="10642089" y="3024526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1" name="Google Shape;7851;p29">
              <a:extLst>
                <a:ext uri="{FF2B5EF4-FFF2-40B4-BE49-F238E27FC236}">
                  <a16:creationId xmlns:a16="http://schemas.microsoft.com/office/drawing/2014/main" id="{D8332D9C-AB51-41CE-9FA6-9EDF307FA604}"/>
                </a:ext>
              </a:extLst>
            </p:cNvPr>
            <p:cNvSpPr txBox="1"/>
            <p:nvPr/>
          </p:nvSpPr>
          <p:spPr>
            <a:xfrm>
              <a:off x="6529776" y="5212284"/>
              <a:ext cx="532853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cxnSp>
          <p:nvCxnSpPr>
            <p:cNvPr id="602" name="Google Shape;7837;p29">
              <a:extLst>
                <a:ext uri="{FF2B5EF4-FFF2-40B4-BE49-F238E27FC236}">
                  <a16:creationId xmlns:a16="http://schemas.microsoft.com/office/drawing/2014/main" id="{A92FA7CC-5F63-4A67-8DA6-3E9C615196FF}"/>
                </a:ext>
              </a:extLst>
            </p:cNvPr>
            <p:cNvCxnSpPr>
              <a:cxnSpLocks/>
              <a:stCxn id="577" idx="3"/>
            </p:cNvCxnSpPr>
            <p:nvPr/>
          </p:nvCxnSpPr>
          <p:spPr>
            <a:xfrm flipH="1" flipV="1">
              <a:off x="2959193" y="2095570"/>
              <a:ext cx="589600" cy="196204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777" name="Полилиния: фигура 776">
            <a:extLst>
              <a:ext uri="{FF2B5EF4-FFF2-40B4-BE49-F238E27FC236}">
                <a16:creationId xmlns:a16="http://schemas.microsoft.com/office/drawing/2014/main" id="{1CF8E9E9-609A-44B4-83B9-2B7A317E1AD1}"/>
              </a:ext>
            </a:extLst>
          </p:cNvPr>
          <p:cNvSpPr/>
          <p:nvPr/>
        </p:nvSpPr>
        <p:spPr>
          <a:xfrm>
            <a:off x="4957532" y="3735544"/>
            <a:ext cx="580430" cy="208955"/>
          </a:xfrm>
          <a:custGeom>
            <a:avLst/>
            <a:gdLst>
              <a:gd name="csX0" fmla="*/ 0 w 714375"/>
              <a:gd name="csY0" fmla="*/ 257175 h 257175"/>
              <a:gd name="csX1" fmla="*/ 161925 w 714375"/>
              <a:gd name="csY1" fmla="*/ 226219 h 257175"/>
              <a:gd name="csX2" fmla="*/ 223838 w 714375"/>
              <a:gd name="csY2" fmla="*/ 219075 h 257175"/>
              <a:gd name="csX3" fmla="*/ 307182 w 714375"/>
              <a:gd name="csY3" fmla="*/ 152400 h 257175"/>
              <a:gd name="csX4" fmla="*/ 440532 w 714375"/>
              <a:gd name="csY4" fmla="*/ 73819 h 257175"/>
              <a:gd name="csX5" fmla="*/ 559594 w 714375"/>
              <a:gd name="csY5" fmla="*/ 30957 h 257175"/>
              <a:gd name="csX6" fmla="*/ 714375 w 714375"/>
              <a:gd name="csY6" fmla="*/ 0 h 2571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714375" h="257175">
                <a:moveTo>
                  <a:pt x="0" y="257175"/>
                </a:moveTo>
                <a:lnTo>
                  <a:pt x="161925" y="226219"/>
                </a:lnTo>
                <a:lnTo>
                  <a:pt x="223838" y="219075"/>
                </a:lnTo>
                <a:lnTo>
                  <a:pt x="307182" y="152400"/>
                </a:lnTo>
                <a:lnTo>
                  <a:pt x="440532" y="73819"/>
                </a:lnTo>
                <a:lnTo>
                  <a:pt x="559594" y="30957"/>
                </a:lnTo>
                <a:lnTo>
                  <a:pt x="714375" y="0"/>
                </a:ln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78" name="Google Shape;7792;p29">
            <a:extLst>
              <a:ext uri="{FF2B5EF4-FFF2-40B4-BE49-F238E27FC236}">
                <a16:creationId xmlns:a16="http://schemas.microsoft.com/office/drawing/2014/main" id="{91319923-7A33-445B-88B1-22D9C4E77DF8}"/>
              </a:ext>
            </a:extLst>
          </p:cNvPr>
          <p:cNvSpPr/>
          <p:nvPr/>
        </p:nvSpPr>
        <p:spPr>
          <a:xfrm>
            <a:off x="18151" y="1357036"/>
            <a:ext cx="3252158" cy="413937"/>
          </a:xfrm>
          <a:prstGeom prst="roundRect">
            <a:avLst>
              <a:gd name="adj" fmla="val 3206"/>
            </a:avLst>
          </a:prstGeom>
          <a:solidFill>
            <a:schemeClr val="lt1"/>
          </a:solidFill>
          <a:ln w="9525" cap="flat" cmpd="sng">
            <a:solidFill>
              <a:srgbClr val="D8D8D8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436005" defTabSz="743014">
              <a:lnSpc>
                <a:spcPct val="150000"/>
              </a:lnSpc>
              <a:buClr>
                <a:srgbClr val="000000"/>
              </a:buClr>
              <a:buSzPts val="900"/>
              <a:tabLst>
                <a:tab pos="1965893" algn="l"/>
              </a:tabLst>
              <a:defRPr/>
            </a:pPr>
            <a:r>
              <a:rPr lang="ru-RU" sz="731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СТРОИТЕЛЬСТВО        1 700 км        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Выполнено 911 км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</a:p>
          <a:p>
            <a:pPr marL="436005" defTabSz="247671">
              <a:lnSpc>
                <a:spcPct val="150000"/>
              </a:lnSpc>
              <a:buClr>
                <a:srgbClr val="000000"/>
              </a:buClr>
              <a:buSzPts val="900"/>
              <a:tabLst>
                <a:tab pos="1965893" algn="l"/>
              </a:tabLst>
              <a:defRPr/>
            </a:pPr>
            <a:r>
              <a:rPr lang="ru-RU" sz="731" b="1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МОДЕРНИЗАЦИЯ          3 000 км        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Выполнено 1 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209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км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lang="ru-RU" sz="731" i="1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79" name="Google Shape;7793;p29">
            <a:extLst>
              <a:ext uri="{FF2B5EF4-FFF2-40B4-BE49-F238E27FC236}">
                <a16:creationId xmlns:a16="http://schemas.microsoft.com/office/drawing/2014/main" id="{9236DC64-92D8-4E14-A148-43DD597EBE55}"/>
              </a:ext>
            </a:extLst>
          </p:cNvPr>
          <p:cNvSpPr/>
          <p:nvPr/>
        </p:nvSpPr>
        <p:spPr>
          <a:xfrm>
            <a:off x="156353" y="1277835"/>
            <a:ext cx="322999" cy="4788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buClr>
                <a:prstClr val="white"/>
              </a:buClr>
              <a:buSzPts val="1200"/>
              <a:defRPr/>
            </a:pPr>
            <a:endParaRPr sz="975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80" name="Google Shape;7795;p29">
            <a:extLst>
              <a:ext uri="{FF2B5EF4-FFF2-40B4-BE49-F238E27FC236}">
                <a16:creationId xmlns:a16="http://schemas.microsoft.com/office/drawing/2014/main" id="{8851D02A-5959-43D1-A0C1-942237E96C39}"/>
              </a:ext>
            </a:extLst>
          </p:cNvPr>
          <p:cNvCxnSpPr>
            <a:cxnSpLocks/>
          </p:cNvCxnSpPr>
          <p:nvPr/>
        </p:nvCxnSpPr>
        <p:spPr>
          <a:xfrm>
            <a:off x="102381" y="1650630"/>
            <a:ext cx="292500" cy="0"/>
          </a:xfrm>
          <a:prstGeom prst="straightConnector1">
            <a:avLst/>
          </a:pr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1" name="TextBox 780">
            <a:extLst>
              <a:ext uri="{FF2B5EF4-FFF2-40B4-BE49-F238E27FC236}">
                <a16:creationId xmlns:a16="http://schemas.microsoft.com/office/drawing/2014/main" id="{85EF4EFF-FD58-4CC9-A75A-2F3FC8EBE74A}"/>
              </a:ext>
            </a:extLst>
          </p:cNvPr>
          <p:cNvSpPr txBox="1"/>
          <p:nvPr/>
        </p:nvSpPr>
        <p:spPr>
          <a:xfrm>
            <a:off x="1164424" y="2339604"/>
            <a:ext cx="1645846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Никельтау – Алимбет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79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2" name="TextBox 781">
            <a:extLst>
              <a:ext uri="{FF2B5EF4-FFF2-40B4-BE49-F238E27FC236}">
                <a16:creationId xmlns:a16="http://schemas.microsoft.com/office/drawing/2014/main" id="{4A03CE12-F0CD-45F4-99FA-9D754C03B0D9}"/>
              </a:ext>
            </a:extLst>
          </p:cNvPr>
          <p:cNvSpPr txBox="1"/>
          <p:nvPr/>
        </p:nvSpPr>
        <p:spPr>
          <a:xfrm>
            <a:off x="1154851" y="2453133"/>
            <a:ext cx="1645847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с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13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+63%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3" name="TextBox 782">
            <a:extLst>
              <a:ext uri="{FF2B5EF4-FFF2-40B4-BE49-F238E27FC236}">
                <a16:creationId xmlns:a16="http://schemas.microsoft.com/office/drawing/2014/main" id="{23A87A5B-F1E5-4783-A12B-47F4FFEF7A50}"/>
              </a:ext>
            </a:extLst>
          </p:cNvPr>
          <p:cNvSpPr txBox="1"/>
          <p:nvPr/>
        </p:nvSpPr>
        <p:spPr>
          <a:xfrm>
            <a:off x="956478" y="3802431"/>
            <a:ext cx="1500245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Шалкар – Бейнеу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471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4" name="TextBox 783">
            <a:extLst>
              <a:ext uri="{FF2B5EF4-FFF2-40B4-BE49-F238E27FC236}">
                <a16:creationId xmlns:a16="http://schemas.microsoft.com/office/drawing/2014/main" id="{EF953651-A5EE-4853-9482-ED6BF96F7C36}"/>
              </a:ext>
            </a:extLst>
          </p:cNvPr>
          <p:cNvSpPr txBox="1"/>
          <p:nvPr/>
        </p:nvSpPr>
        <p:spPr>
          <a:xfrm>
            <a:off x="956478" y="3912340"/>
            <a:ext cx="1500245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с 9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16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+78%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5" name="TextBox 784">
            <a:extLst>
              <a:ext uri="{FF2B5EF4-FFF2-40B4-BE49-F238E27FC236}">
                <a16:creationId xmlns:a16="http://schemas.microsoft.com/office/drawing/2014/main" id="{A3572709-FA30-4792-BD63-2751A3B0A676}"/>
              </a:ext>
            </a:extLst>
          </p:cNvPr>
          <p:cNvSpPr txBox="1"/>
          <p:nvPr/>
        </p:nvSpPr>
        <p:spPr>
          <a:xfrm>
            <a:off x="811059" y="5323861"/>
            <a:ext cx="159203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Бейнеу – Мангистау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404 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6" name="TextBox 785">
            <a:extLst>
              <a:ext uri="{FF2B5EF4-FFF2-40B4-BE49-F238E27FC236}">
                <a16:creationId xmlns:a16="http://schemas.microsoft.com/office/drawing/2014/main" id="{6335F612-6CAD-48F1-BEE0-14EBB9FDAC2B}"/>
              </a:ext>
            </a:extLst>
          </p:cNvPr>
          <p:cNvSpPr txBox="1"/>
          <p:nvPr/>
        </p:nvSpPr>
        <p:spPr>
          <a:xfrm>
            <a:off x="3467117" y="1742398"/>
            <a:ext cx="159085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Тобол – Кандыагаш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653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7" name="TextBox 786">
            <a:extLst>
              <a:ext uri="{FF2B5EF4-FFF2-40B4-BE49-F238E27FC236}">
                <a16:creationId xmlns:a16="http://schemas.microsoft.com/office/drawing/2014/main" id="{AD611B3D-57ED-4E9F-B16C-C6F7310021D3}"/>
              </a:ext>
            </a:extLst>
          </p:cNvPr>
          <p:cNvSpPr txBox="1"/>
          <p:nvPr/>
        </p:nvSpPr>
        <p:spPr>
          <a:xfrm>
            <a:off x="3460482" y="1859139"/>
            <a:ext cx="1590850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20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в 2,5 раза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8" name="Google Shape;7785;p29">
            <a:extLst>
              <a:ext uri="{FF2B5EF4-FFF2-40B4-BE49-F238E27FC236}">
                <a16:creationId xmlns:a16="http://schemas.microsoft.com/office/drawing/2014/main" id="{9EF31411-9CE7-428C-B4D5-843591B75263}"/>
              </a:ext>
            </a:extLst>
          </p:cNvPr>
          <p:cNvSpPr/>
          <p:nvPr/>
        </p:nvSpPr>
        <p:spPr>
          <a:xfrm>
            <a:off x="2161988" y="467452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785;p29">
            <a:extLst>
              <a:ext uri="{FF2B5EF4-FFF2-40B4-BE49-F238E27FC236}">
                <a16:creationId xmlns:a16="http://schemas.microsoft.com/office/drawing/2014/main" id="{7FD27DC8-BD77-4393-9238-24CAAFF06F65}"/>
              </a:ext>
            </a:extLst>
          </p:cNvPr>
          <p:cNvSpPr/>
          <p:nvPr/>
        </p:nvSpPr>
        <p:spPr>
          <a:xfrm>
            <a:off x="3169178" y="391171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785;p29">
            <a:extLst>
              <a:ext uri="{FF2B5EF4-FFF2-40B4-BE49-F238E27FC236}">
                <a16:creationId xmlns:a16="http://schemas.microsoft.com/office/drawing/2014/main" id="{834BFE15-520B-4AB7-BC4E-97C245AE000F}"/>
              </a:ext>
            </a:extLst>
          </p:cNvPr>
          <p:cNvSpPr/>
          <p:nvPr/>
        </p:nvSpPr>
        <p:spPr>
          <a:xfrm>
            <a:off x="2540525" y="339053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785;p29">
            <a:extLst>
              <a:ext uri="{FF2B5EF4-FFF2-40B4-BE49-F238E27FC236}">
                <a16:creationId xmlns:a16="http://schemas.microsoft.com/office/drawing/2014/main" id="{E32D3D56-5DB4-49F1-B0CC-C01D4BF02B5C}"/>
              </a:ext>
            </a:extLst>
          </p:cNvPr>
          <p:cNvSpPr/>
          <p:nvPr/>
        </p:nvSpPr>
        <p:spPr>
          <a:xfrm>
            <a:off x="2708116" y="2895591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785;p29">
            <a:extLst>
              <a:ext uri="{FF2B5EF4-FFF2-40B4-BE49-F238E27FC236}">
                <a16:creationId xmlns:a16="http://schemas.microsoft.com/office/drawing/2014/main" id="{942621C0-24C5-4A93-874F-F53D04A3EC60}"/>
              </a:ext>
            </a:extLst>
          </p:cNvPr>
          <p:cNvSpPr/>
          <p:nvPr/>
        </p:nvSpPr>
        <p:spPr>
          <a:xfrm>
            <a:off x="2695601" y="3169207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785;p29">
            <a:extLst>
              <a:ext uri="{FF2B5EF4-FFF2-40B4-BE49-F238E27FC236}">
                <a16:creationId xmlns:a16="http://schemas.microsoft.com/office/drawing/2014/main" id="{266BAB37-D8CE-48D4-B7A8-F147BFDFE2E4}"/>
              </a:ext>
            </a:extLst>
          </p:cNvPr>
          <p:cNvSpPr/>
          <p:nvPr/>
        </p:nvSpPr>
        <p:spPr>
          <a:xfrm>
            <a:off x="3602927" y="2369126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785;p29">
            <a:extLst>
              <a:ext uri="{FF2B5EF4-FFF2-40B4-BE49-F238E27FC236}">
                <a16:creationId xmlns:a16="http://schemas.microsoft.com/office/drawing/2014/main" id="{D994D198-AC23-4902-9A41-A5C505E2E403}"/>
              </a:ext>
            </a:extLst>
          </p:cNvPr>
          <p:cNvSpPr/>
          <p:nvPr/>
        </p:nvSpPr>
        <p:spPr>
          <a:xfrm>
            <a:off x="3415242" y="4020590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785;p29">
            <a:extLst>
              <a:ext uri="{FF2B5EF4-FFF2-40B4-BE49-F238E27FC236}">
                <a16:creationId xmlns:a16="http://schemas.microsoft.com/office/drawing/2014/main" id="{A7BF97E9-8670-45EC-8B40-5EC6C5AB919A}"/>
              </a:ext>
            </a:extLst>
          </p:cNvPr>
          <p:cNvSpPr/>
          <p:nvPr/>
        </p:nvSpPr>
        <p:spPr>
          <a:xfrm>
            <a:off x="5521359" y="367393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TextBox 795">
            <a:extLst>
              <a:ext uri="{FF2B5EF4-FFF2-40B4-BE49-F238E27FC236}">
                <a16:creationId xmlns:a16="http://schemas.microsoft.com/office/drawing/2014/main" id="{F48F8032-D575-482F-9694-1F9C819CC22C}"/>
              </a:ext>
            </a:extLst>
          </p:cNvPr>
          <p:cNvSpPr txBox="1"/>
          <p:nvPr/>
        </p:nvSpPr>
        <p:spPr>
          <a:xfrm>
            <a:off x="3602596" y="3234143"/>
            <a:ext cx="1516774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Кызылжар – Сексеул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(712 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7" name="TextBox 796">
            <a:extLst>
              <a:ext uri="{FF2B5EF4-FFF2-40B4-BE49-F238E27FC236}">
                <a16:creationId xmlns:a16="http://schemas.microsoft.com/office/drawing/2014/main" id="{6AC6D7AB-36F0-461D-A4C1-A80FE6A8C896}"/>
              </a:ext>
            </a:extLst>
          </p:cNvPr>
          <p:cNvSpPr txBox="1"/>
          <p:nvPr/>
        </p:nvSpPr>
        <p:spPr>
          <a:xfrm>
            <a:off x="3602597" y="3349352"/>
            <a:ext cx="1506414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21 (+78%)</a:t>
            </a:r>
            <a:endParaRPr lang="ru-RU" sz="731" b="1" i="1" dirty="0">
              <a:solidFill>
                <a:srgbClr val="00B050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  <a:sym typeface="Arial"/>
            </a:endParaRPr>
          </a:p>
        </p:txBody>
      </p:sp>
      <p:sp>
        <p:nvSpPr>
          <p:cNvPr id="798" name="TextBox 797">
            <a:extLst>
              <a:ext uri="{FF2B5EF4-FFF2-40B4-BE49-F238E27FC236}">
                <a16:creationId xmlns:a16="http://schemas.microsoft.com/office/drawing/2014/main" id="{BDC5568C-5CEC-4C9F-8A83-8ACF2FBA1DEF}"/>
              </a:ext>
            </a:extLst>
          </p:cNvPr>
          <p:cNvSpPr txBox="1"/>
          <p:nvPr/>
        </p:nvSpPr>
        <p:spPr>
          <a:xfrm>
            <a:off x="7921749" y="4964240"/>
            <a:ext cx="1457313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Алтынколь – Жетыген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(293 км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9" name="TextBox 798">
            <a:extLst>
              <a:ext uri="{FF2B5EF4-FFF2-40B4-BE49-F238E27FC236}">
                <a16:creationId xmlns:a16="http://schemas.microsoft.com/office/drawing/2014/main" id="{CAB0F593-637E-429C-9EFF-7792F97A1C71}"/>
              </a:ext>
            </a:extLst>
          </p:cNvPr>
          <p:cNvSpPr txBox="1"/>
          <p:nvPr/>
        </p:nvSpPr>
        <p:spPr>
          <a:xfrm>
            <a:off x="7919816" y="5080322"/>
            <a:ext cx="1448006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18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33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(+84%) </a:t>
            </a:r>
            <a:endParaRPr lang="ru-RU" sz="731" b="1" i="1" dirty="0">
              <a:solidFill>
                <a:prstClr val="black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  <a:sym typeface="Arial"/>
            </a:endParaRPr>
          </a:p>
        </p:txBody>
      </p:sp>
      <p:sp>
        <p:nvSpPr>
          <p:cNvPr id="800" name="Овал 799">
            <a:extLst>
              <a:ext uri="{FF2B5EF4-FFF2-40B4-BE49-F238E27FC236}">
                <a16:creationId xmlns:a16="http://schemas.microsoft.com/office/drawing/2014/main" id="{37979A64-175D-4252-997A-D4B48BA2CD08}"/>
              </a:ext>
            </a:extLst>
          </p:cNvPr>
          <p:cNvSpPr/>
          <p:nvPr/>
        </p:nvSpPr>
        <p:spPr>
          <a:xfrm>
            <a:off x="4895881" y="3901470"/>
            <a:ext cx="61650" cy="83582"/>
          </a:xfrm>
          <a:prstGeom prst="ellipse">
            <a:avLst/>
          </a:prstGeom>
          <a:solidFill>
            <a:schemeClr val="bg1"/>
          </a:solidFill>
          <a:ln w="12700">
            <a:solidFill>
              <a:srgbClr val="D895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743014">
              <a:defRPr/>
            </a:pPr>
            <a:endParaRPr lang="ru-RU" sz="1463">
              <a:solidFill>
                <a:prstClr val="white"/>
              </a:solidFill>
              <a:latin typeface="Aptos"/>
            </a:endParaRPr>
          </a:p>
        </p:txBody>
      </p:sp>
      <p:sp>
        <p:nvSpPr>
          <p:cNvPr id="801" name="TextBox 800">
            <a:extLst>
              <a:ext uri="{FF2B5EF4-FFF2-40B4-BE49-F238E27FC236}">
                <a16:creationId xmlns:a16="http://schemas.microsoft.com/office/drawing/2014/main" id="{C0DD3A9E-ADE1-496D-91C2-DAE7715B1903}"/>
              </a:ext>
            </a:extLst>
          </p:cNvPr>
          <p:cNvSpPr txBox="1"/>
          <p:nvPr/>
        </p:nvSpPr>
        <p:spPr>
          <a:xfrm>
            <a:off x="4562957" y="4177238"/>
            <a:ext cx="1573967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>
            <a:defPPr>
              <a:defRPr lang="ru-KZ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71"/>
            <a:r>
              <a:rPr lang="kk-KZ" sz="731" dirty="0"/>
              <a:t>Мойынты – Кызылжар</a:t>
            </a:r>
            <a:r>
              <a:rPr lang="kk-KZ" sz="731" b="0" i="1" dirty="0"/>
              <a:t> (323 </a:t>
            </a:r>
            <a:r>
              <a:rPr lang="ru-RU" sz="731" b="0" i="1" dirty="0">
                <a:sym typeface="Arial"/>
              </a:rPr>
              <a:t>км)</a:t>
            </a:r>
            <a:endParaRPr lang="kk-KZ" sz="731" b="0" i="1" dirty="0"/>
          </a:p>
        </p:txBody>
      </p:sp>
      <p:sp>
        <p:nvSpPr>
          <p:cNvPr id="802" name="TextBox 801">
            <a:extLst>
              <a:ext uri="{FF2B5EF4-FFF2-40B4-BE49-F238E27FC236}">
                <a16:creationId xmlns:a16="http://schemas.microsoft.com/office/drawing/2014/main" id="{0BBC8C57-EE7A-46F7-8D86-169935745AE1}"/>
              </a:ext>
            </a:extLst>
          </p:cNvPr>
          <p:cNvSpPr txBox="1"/>
          <p:nvPr/>
        </p:nvSpPr>
        <p:spPr>
          <a:xfrm>
            <a:off x="4562957" y="4285449"/>
            <a:ext cx="1570147" cy="224933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–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гг.</a:t>
            </a:r>
          </a:p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25</a:t>
            </a:r>
          </a:p>
        </p:txBody>
      </p:sp>
      <p:sp>
        <p:nvSpPr>
          <p:cNvPr id="803" name="TextBox 802">
            <a:extLst>
              <a:ext uri="{FF2B5EF4-FFF2-40B4-BE49-F238E27FC236}">
                <a16:creationId xmlns:a16="http://schemas.microsoft.com/office/drawing/2014/main" id="{520FC1DF-7BA0-4C93-BD80-AFBAFB1D7B0C}"/>
              </a:ext>
            </a:extLst>
          </p:cNvPr>
          <p:cNvSpPr txBox="1"/>
          <p:nvPr/>
        </p:nvSpPr>
        <p:spPr>
          <a:xfrm>
            <a:off x="8075533" y="3175056"/>
            <a:ext cx="1374750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>
            <a:defPPr>
              <a:defRPr lang="ru-KZ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71"/>
            <a:r>
              <a:rPr lang="kk-KZ" sz="731" dirty="0"/>
              <a:t>Бахты – Аягоз </a:t>
            </a:r>
            <a:r>
              <a:rPr lang="kk-KZ" sz="731" b="0" i="1" dirty="0"/>
              <a:t>(303 </a:t>
            </a:r>
            <a:r>
              <a:rPr lang="ru-RU" sz="731" b="0" i="1" dirty="0">
                <a:sym typeface="Arial"/>
              </a:rPr>
              <a:t>км)</a:t>
            </a:r>
            <a:endParaRPr lang="kk-KZ" sz="731" b="0" i="1" dirty="0"/>
          </a:p>
        </p:txBody>
      </p:sp>
      <p:sp>
        <p:nvSpPr>
          <p:cNvPr id="804" name="TextBox 803">
            <a:extLst>
              <a:ext uri="{FF2B5EF4-FFF2-40B4-BE49-F238E27FC236}">
                <a16:creationId xmlns:a16="http://schemas.microsoft.com/office/drawing/2014/main" id="{80437188-A083-4C06-BDD6-78DF4A96F4A1}"/>
              </a:ext>
            </a:extLst>
          </p:cNvPr>
          <p:cNvSpPr txBox="1"/>
          <p:nvPr/>
        </p:nvSpPr>
        <p:spPr>
          <a:xfrm>
            <a:off x="8075533" y="3293883"/>
            <a:ext cx="1374750" cy="250197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813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–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2027 гг.</a:t>
            </a:r>
          </a:p>
          <a:p>
            <a:pPr algn="ctr" defTabSz="743014">
              <a:defRPr/>
            </a:pPr>
            <a:r>
              <a:rPr lang="ru-RU" sz="813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813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25</a:t>
            </a:r>
          </a:p>
        </p:txBody>
      </p:sp>
      <p:sp>
        <p:nvSpPr>
          <p:cNvPr id="808" name="Google Shape;7785;p29">
            <a:extLst>
              <a:ext uri="{FF2B5EF4-FFF2-40B4-BE49-F238E27FC236}">
                <a16:creationId xmlns:a16="http://schemas.microsoft.com/office/drawing/2014/main" id="{E0B0ABA1-C2CF-47FD-8398-B5222CA4E977}"/>
              </a:ext>
            </a:extLst>
          </p:cNvPr>
          <p:cNvSpPr/>
          <p:nvPr/>
        </p:nvSpPr>
        <p:spPr>
          <a:xfrm>
            <a:off x="8700959" y="3956339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9" name="Google Shape;7785;p29">
            <a:extLst>
              <a:ext uri="{FF2B5EF4-FFF2-40B4-BE49-F238E27FC236}">
                <a16:creationId xmlns:a16="http://schemas.microsoft.com/office/drawing/2014/main" id="{C962A564-3072-4BBB-8F32-9F0C151BBB77}"/>
              </a:ext>
            </a:extLst>
          </p:cNvPr>
          <p:cNvSpPr/>
          <p:nvPr/>
        </p:nvSpPr>
        <p:spPr>
          <a:xfrm>
            <a:off x="8061195" y="361346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1" name="Rectangle 193">
            <a:extLst>
              <a:ext uri="{FF2B5EF4-FFF2-40B4-BE49-F238E27FC236}">
                <a16:creationId xmlns:a16="http://schemas.microsoft.com/office/drawing/2014/main" id="{84E39033-CEF5-4C57-80EF-DD3AC9728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776" y="4887747"/>
            <a:ext cx="511358" cy="100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743014">
              <a:defRPr/>
            </a:pPr>
            <a:r>
              <a:rPr lang="ru-RU" altLang="ru-RU" sz="650" b="1" dirty="0" err="1">
                <a:solidFill>
                  <a:srgbClr val="000000"/>
                </a:solidFill>
              </a:rPr>
              <a:t>Казыбек</a:t>
            </a:r>
            <a:r>
              <a:rPr lang="ru-RU" altLang="ru-RU" sz="650" b="1" dirty="0">
                <a:solidFill>
                  <a:srgbClr val="000000"/>
                </a:solidFill>
              </a:rPr>
              <a:t> бек</a:t>
            </a:r>
          </a:p>
        </p:txBody>
      </p:sp>
      <p:sp>
        <p:nvSpPr>
          <p:cNvPr id="812" name="TextBox 811">
            <a:extLst>
              <a:ext uri="{FF2B5EF4-FFF2-40B4-BE49-F238E27FC236}">
                <a16:creationId xmlns:a16="http://schemas.microsoft.com/office/drawing/2014/main" id="{78391718-BDD9-4F66-BF9B-73B073DED95B}"/>
              </a:ext>
            </a:extLst>
          </p:cNvPr>
          <p:cNvSpPr txBox="1"/>
          <p:nvPr/>
        </p:nvSpPr>
        <p:spPr>
          <a:xfrm>
            <a:off x="3845917" y="5636317"/>
            <a:ext cx="1441628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Дарбаза – Мактаарал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(127,6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13" name="TextBox 812">
            <a:extLst>
              <a:ext uri="{FF2B5EF4-FFF2-40B4-BE49-F238E27FC236}">
                <a16:creationId xmlns:a16="http://schemas.microsoft.com/office/drawing/2014/main" id="{758903C5-1D56-4EBD-AE3B-1BC4628179EA}"/>
              </a:ext>
            </a:extLst>
          </p:cNvPr>
          <p:cNvSpPr txBox="1"/>
          <p:nvPr/>
        </p:nvSpPr>
        <p:spPr>
          <a:xfrm>
            <a:off x="3848482" y="5746334"/>
            <a:ext cx="1429394" cy="224933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2024 –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гг.</a:t>
            </a:r>
          </a:p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5</a:t>
            </a:r>
          </a:p>
        </p:txBody>
      </p:sp>
      <p:sp>
        <p:nvSpPr>
          <p:cNvPr id="814" name="Google Shape;7785;p29">
            <a:extLst>
              <a:ext uri="{FF2B5EF4-FFF2-40B4-BE49-F238E27FC236}">
                <a16:creationId xmlns:a16="http://schemas.microsoft.com/office/drawing/2014/main" id="{4ABBF9EE-EE44-4112-9E71-C005B718F02D}"/>
              </a:ext>
            </a:extLst>
          </p:cNvPr>
          <p:cNvSpPr/>
          <p:nvPr/>
        </p:nvSpPr>
        <p:spPr>
          <a:xfrm>
            <a:off x="5676066" y="564169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5" name="Google Shape;7785;p29">
            <a:extLst>
              <a:ext uri="{FF2B5EF4-FFF2-40B4-BE49-F238E27FC236}">
                <a16:creationId xmlns:a16="http://schemas.microsoft.com/office/drawing/2014/main" id="{BCA84090-05BC-4EAD-889A-E60938B99FAC}"/>
              </a:ext>
            </a:extLst>
          </p:cNvPr>
          <p:cNvSpPr/>
          <p:nvPr/>
        </p:nvSpPr>
        <p:spPr>
          <a:xfrm>
            <a:off x="5638978" y="600254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6" name="Google Shape;7785;p29">
            <a:extLst>
              <a:ext uri="{FF2B5EF4-FFF2-40B4-BE49-F238E27FC236}">
                <a16:creationId xmlns:a16="http://schemas.microsoft.com/office/drawing/2014/main" id="{9DEC06D7-0EAE-483D-9561-A00E96C255E8}"/>
              </a:ext>
            </a:extLst>
          </p:cNvPr>
          <p:cNvSpPr/>
          <p:nvPr/>
        </p:nvSpPr>
        <p:spPr>
          <a:xfrm>
            <a:off x="5719795" y="2673812"/>
            <a:ext cx="141503" cy="119542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17" name="Google Shape;7799;p29">
            <a:extLst>
              <a:ext uri="{FF2B5EF4-FFF2-40B4-BE49-F238E27FC236}">
                <a16:creationId xmlns:a16="http://schemas.microsoft.com/office/drawing/2014/main" id="{D242C9D7-14F5-4860-8869-BC6C80A3BD40}"/>
              </a:ext>
            </a:extLst>
          </p:cNvPr>
          <p:cNvCxnSpPr>
            <a:cxnSpLocks/>
          </p:cNvCxnSpPr>
          <p:nvPr/>
        </p:nvCxnSpPr>
        <p:spPr>
          <a:xfrm>
            <a:off x="116120" y="1490749"/>
            <a:ext cx="292500" cy="0"/>
          </a:xfrm>
          <a:prstGeom prst="straightConnector1">
            <a:avLst/>
          </a:prstGeom>
          <a:noFill/>
          <a:ln w="57150">
            <a:solidFill>
              <a:schemeClr val="accent1"/>
            </a:solidFill>
            <a:prstDash val="sysDash"/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algn="l" rotWithShape="0">
              <a:srgbClr val="00B0F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8" name="Oval 2952">
            <a:extLst>
              <a:ext uri="{FF2B5EF4-FFF2-40B4-BE49-F238E27FC236}">
                <a16:creationId xmlns:a16="http://schemas.microsoft.com/office/drawing/2014/main" id="{DDB3D052-F044-48EB-A8B2-DC7AD00BB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153" y="5161250"/>
            <a:ext cx="56328" cy="5886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val 2914">
            <a:extLst>
              <a:ext uri="{FF2B5EF4-FFF2-40B4-BE49-F238E27FC236}">
                <a16:creationId xmlns:a16="http://schemas.microsoft.com/office/drawing/2014/main" id="{62305AB6-58A9-4963-89B4-934768205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122" y="2613878"/>
            <a:ext cx="58582" cy="61124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val 2962">
            <a:extLst>
              <a:ext uri="{FF2B5EF4-FFF2-40B4-BE49-F238E27FC236}">
                <a16:creationId xmlns:a16="http://schemas.microsoft.com/office/drawing/2014/main" id="{8340F561-814B-404A-A89F-290DB150F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4246" y="5644575"/>
            <a:ext cx="85096" cy="62473"/>
          </a:xfrm>
          <a:prstGeom prst="ellipse">
            <a:avLst/>
          </a:pr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Rectangle 12">
            <a:extLst>
              <a:ext uri="{FF2B5EF4-FFF2-40B4-BE49-F238E27FC236}">
                <a16:creationId xmlns:a16="http://schemas.microsoft.com/office/drawing/2014/main" id="{70987583-A6D1-4D0A-8683-953F99DC0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9551" y="2999175"/>
            <a:ext cx="418384" cy="100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defTabSz="743014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650" dirty="0" err="1">
                <a:solidFill>
                  <a:srgbClr val="000000"/>
                </a:solidFill>
                <a:latin typeface="Arial" panose="020B0604020202020204" pitchFamily="34" charset="0"/>
              </a:rPr>
              <a:t>Карагайлы</a:t>
            </a:r>
            <a:endParaRPr lang="ru-RU" altLang="ru-RU" sz="65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822" name="Полилиния: фигура 821">
            <a:extLst>
              <a:ext uri="{FF2B5EF4-FFF2-40B4-BE49-F238E27FC236}">
                <a16:creationId xmlns:a16="http://schemas.microsoft.com/office/drawing/2014/main" id="{BD305E3F-1753-4716-AB39-59B6090B58D4}"/>
              </a:ext>
            </a:extLst>
          </p:cNvPr>
          <p:cNvSpPr/>
          <p:nvPr/>
        </p:nvSpPr>
        <p:spPr>
          <a:xfrm>
            <a:off x="3505024" y="4038232"/>
            <a:ext cx="158651" cy="19348"/>
          </a:xfrm>
          <a:custGeom>
            <a:avLst/>
            <a:gdLst>
              <a:gd name="csX0" fmla="*/ 0 w 195263"/>
              <a:gd name="csY0" fmla="*/ 23813 h 23813"/>
              <a:gd name="csX1" fmla="*/ 195263 w 195263"/>
              <a:gd name="csY1" fmla="*/ 0 h 23813"/>
              <a:gd name="csX2" fmla="*/ 195263 w 195263"/>
              <a:gd name="csY2" fmla="*/ 0 h 2381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95263" h="23813">
                <a:moveTo>
                  <a:pt x="0" y="23813"/>
                </a:moveTo>
                <a:lnTo>
                  <a:pt x="195263" y="0"/>
                </a:lnTo>
                <a:lnTo>
                  <a:pt x="195263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23" name="Полилиния: фигура 822">
            <a:extLst>
              <a:ext uri="{FF2B5EF4-FFF2-40B4-BE49-F238E27FC236}">
                <a16:creationId xmlns:a16="http://schemas.microsoft.com/office/drawing/2014/main" id="{C602CB38-BADA-4123-9C22-83B204366F13}"/>
              </a:ext>
            </a:extLst>
          </p:cNvPr>
          <p:cNvSpPr/>
          <p:nvPr/>
        </p:nvSpPr>
        <p:spPr>
          <a:xfrm>
            <a:off x="4760401" y="3961212"/>
            <a:ext cx="158651" cy="19348"/>
          </a:xfrm>
          <a:custGeom>
            <a:avLst/>
            <a:gdLst>
              <a:gd name="csX0" fmla="*/ 0 w 195263"/>
              <a:gd name="csY0" fmla="*/ 23813 h 23813"/>
              <a:gd name="csX1" fmla="*/ 195263 w 195263"/>
              <a:gd name="csY1" fmla="*/ 0 h 23813"/>
              <a:gd name="csX2" fmla="*/ 195263 w 195263"/>
              <a:gd name="csY2" fmla="*/ 0 h 2381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95263" h="23813">
                <a:moveTo>
                  <a:pt x="0" y="23813"/>
                </a:moveTo>
                <a:lnTo>
                  <a:pt x="195263" y="0"/>
                </a:lnTo>
                <a:lnTo>
                  <a:pt x="195263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24" name="TextBox 823">
            <a:extLst>
              <a:ext uri="{FF2B5EF4-FFF2-40B4-BE49-F238E27FC236}">
                <a16:creationId xmlns:a16="http://schemas.microsoft.com/office/drawing/2014/main" id="{4E8288D7-3473-4D01-BFD5-CAFBF18E4559}"/>
              </a:ext>
            </a:extLst>
          </p:cNvPr>
          <p:cNvSpPr txBox="1"/>
          <p:nvPr/>
        </p:nvSpPr>
        <p:spPr>
          <a:xfrm>
            <a:off x="808218" y="5440972"/>
            <a:ext cx="1592030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13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17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(+23%)</a:t>
            </a:r>
          </a:p>
        </p:txBody>
      </p:sp>
      <p:sp>
        <p:nvSpPr>
          <p:cNvPr id="825" name="TextBox 824">
            <a:extLst>
              <a:ext uri="{FF2B5EF4-FFF2-40B4-BE49-F238E27FC236}">
                <a16:creationId xmlns:a16="http://schemas.microsoft.com/office/drawing/2014/main" id="{3552E0E6-2013-4B0B-BBB8-392D14E15AAC}"/>
              </a:ext>
            </a:extLst>
          </p:cNvPr>
          <p:cNvSpPr txBox="1"/>
          <p:nvPr/>
        </p:nvSpPr>
        <p:spPr>
          <a:xfrm>
            <a:off x="3602597" y="3673341"/>
            <a:ext cx="1506414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623 КМ ✓</a:t>
            </a:r>
          </a:p>
        </p:txBody>
      </p:sp>
      <p:sp>
        <p:nvSpPr>
          <p:cNvPr id="826" name="TextBox 825">
            <a:extLst>
              <a:ext uri="{FF2B5EF4-FFF2-40B4-BE49-F238E27FC236}">
                <a16:creationId xmlns:a16="http://schemas.microsoft.com/office/drawing/2014/main" id="{42B4BFB6-922B-4502-8CBD-6C43C59F95BA}"/>
              </a:ext>
            </a:extLst>
          </p:cNvPr>
          <p:cNvSpPr txBox="1"/>
          <p:nvPr/>
        </p:nvSpPr>
        <p:spPr>
          <a:xfrm>
            <a:off x="7920361" y="5400033"/>
            <a:ext cx="1446819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251 КМ ✓</a:t>
            </a:r>
          </a:p>
        </p:txBody>
      </p:sp>
      <p:sp>
        <p:nvSpPr>
          <p:cNvPr id="827" name="TextBox 826">
            <a:extLst>
              <a:ext uri="{FF2B5EF4-FFF2-40B4-BE49-F238E27FC236}">
                <a16:creationId xmlns:a16="http://schemas.microsoft.com/office/drawing/2014/main" id="{927A7E62-0D62-4DC9-8EBD-252E006D1703}"/>
              </a:ext>
            </a:extLst>
          </p:cNvPr>
          <p:cNvSpPr txBox="1"/>
          <p:nvPr/>
        </p:nvSpPr>
        <p:spPr>
          <a:xfrm>
            <a:off x="7256645" y="1759096"/>
            <a:ext cx="1408209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Аксу - Жана-Семей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352 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28" name="TextBox 827">
            <a:extLst>
              <a:ext uri="{FF2B5EF4-FFF2-40B4-BE49-F238E27FC236}">
                <a16:creationId xmlns:a16="http://schemas.microsoft.com/office/drawing/2014/main" id="{9023F94A-5EE3-4545-8C14-7FE335D84C00}"/>
              </a:ext>
            </a:extLst>
          </p:cNvPr>
          <p:cNvSpPr txBox="1"/>
          <p:nvPr/>
        </p:nvSpPr>
        <p:spPr>
          <a:xfrm>
            <a:off x="7258241" y="1867987"/>
            <a:ext cx="1407872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</a:t>
            </a:r>
            <a:r>
              <a:rPr lang="en-US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(в 2,5 раза)</a:t>
            </a:r>
          </a:p>
        </p:txBody>
      </p:sp>
      <p:sp>
        <p:nvSpPr>
          <p:cNvPr id="829" name="TextBox 828">
            <a:extLst>
              <a:ext uri="{FF2B5EF4-FFF2-40B4-BE49-F238E27FC236}">
                <a16:creationId xmlns:a16="http://schemas.microsoft.com/office/drawing/2014/main" id="{7220C023-209E-4460-842A-56F03B8D8281}"/>
              </a:ext>
            </a:extLst>
          </p:cNvPr>
          <p:cNvSpPr txBox="1"/>
          <p:nvPr/>
        </p:nvSpPr>
        <p:spPr>
          <a:xfrm>
            <a:off x="7262219" y="2186173"/>
            <a:ext cx="139313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</a:t>
            </a:r>
            <a:r>
              <a:rPr lang="en-US" sz="731" b="1" kern="0" dirty="0">
                <a:solidFill>
                  <a:prstClr val="white"/>
                </a:solidFill>
                <a:latin typeface="Arial"/>
                <a:cs typeface="Arial"/>
              </a:rPr>
              <a:t>335</a:t>
            </a: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 КМ ✓</a:t>
            </a:r>
          </a:p>
        </p:txBody>
      </p:sp>
      <p:sp>
        <p:nvSpPr>
          <p:cNvPr id="830" name="Полилиния: фигура 829">
            <a:extLst>
              <a:ext uri="{FF2B5EF4-FFF2-40B4-BE49-F238E27FC236}">
                <a16:creationId xmlns:a16="http://schemas.microsoft.com/office/drawing/2014/main" id="{E79A9FF4-80C3-4C49-93CE-B06019826432}"/>
              </a:ext>
            </a:extLst>
          </p:cNvPr>
          <p:cNvSpPr/>
          <p:nvPr/>
        </p:nvSpPr>
        <p:spPr>
          <a:xfrm>
            <a:off x="7015298" y="2213071"/>
            <a:ext cx="199926" cy="199926"/>
          </a:xfrm>
          <a:custGeom>
            <a:avLst/>
            <a:gdLst>
              <a:gd name="csX0" fmla="*/ 0 w 165100"/>
              <a:gd name="csY0" fmla="*/ 0 h 146050"/>
              <a:gd name="csX1" fmla="*/ 165100 w 165100"/>
              <a:gd name="csY1" fmla="*/ 146050 h 146050"/>
              <a:gd name="csX0" fmla="*/ 0 w 267494"/>
              <a:gd name="csY0" fmla="*/ 0 h 265113"/>
              <a:gd name="csX1" fmla="*/ 267494 w 267494"/>
              <a:gd name="csY1" fmla="*/ 265113 h 265113"/>
              <a:gd name="csX0" fmla="*/ 0 w 246063"/>
              <a:gd name="csY0" fmla="*/ 0 h 246063"/>
              <a:gd name="csX1" fmla="*/ 246063 w 246063"/>
              <a:gd name="csY1" fmla="*/ 246063 h 246063"/>
              <a:gd name="csX0" fmla="*/ 0 w 246063"/>
              <a:gd name="csY0" fmla="*/ 0 h 246063"/>
              <a:gd name="csX1" fmla="*/ 246063 w 246063"/>
              <a:gd name="csY1" fmla="*/ 246063 h 246063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246063" h="246063">
                <a:moveTo>
                  <a:pt x="0" y="0"/>
                </a:moveTo>
                <a:cubicBezTo>
                  <a:pt x="55033" y="48683"/>
                  <a:pt x="224368" y="211668"/>
                  <a:pt x="246063" y="246063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1" name="Полилиния: фигура 830">
            <a:extLst>
              <a:ext uri="{FF2B5EF4-FFF2-40B4-BE49-F238E27FC236}">
                <a16:creationId xmlns:a16="http://schemas.microsoft.com/office/drawing/2014/main" id="{73F942C8-FDA4-4CCB-9853-20D1622A528F}"/>
              </a:ext>
            </a:extLst>
          </p:cNvPr>
          <p:cNvSpPr/>
          <p:nvPr/>
        </p:nvSpPr>
        <p:spPr>
          <a:xfrm>
            <a:off x="7745338" y="2668386"/>
            <a:ext cx="140281" cy="48071"/>
          </a:xfrm>
          <a:custGeom>
            <a:avLst/>
            <a:gdLst>
              <a:gd name="csX0" fmla="*/ 209550 w 209550"/>
              <a:gd name="csY0" fmla="*/ 88900 h 88900"/>
              <a:gd name="csX1" fmla="*/ 139700 w 209550"/>
              <a:gd name="csY1" fmla="*/ 44450 h 88900"/>
              <a:gd name="csX2" fmla="*/ 50800 w 209550"/>
              <a:gd name="csY2" fmla="*/ 25400 h 88900"/>
              <a:gd name="csX3" fmla="*/ 0 w 209550"/>
              <a:gd name="csY3" fmla="*/ 0 h 88900"/>
              <a:gd name="csX0" fmla="*/ 158750 w 158750"/>
              <a:gd name="csY0" fmla="*/ 63500 h 63500"/>
              <a:gd name="csX1" fmla="*/ 88900 w 158750"/>
              <a:gd name="csY1" fmla="*/ 19050 h 63500"/>
              <a:gd name="csX2" fmla="*/ 0 w 158750"/>
              <a:gd name="csY2" fmla="*/ 0 h 63500"/>
              <a:gd name="csX0" fmla="*/ 203994 w 203994"/>
              <a:gd name="csY0" fmla="*/ 92075 h 92075"/>
              <a:gd name="csX1" fmla="*/ 134144 w 203994"/>
              <a:gd name="csY1" fmla="*/ 47625 h 92075"/>
              <a:gd name="csX2" fmla="*/ 0 w 203994"/>
              <a:gd name="csY2" fmla="*/ 0 h 92075"/>
              <a:gd name="csX0" fmla="*/ 203994 w 203994"/>
              <a:gd name="csY0" fmla="*/ 92075 h 92075"/>
              <a:gd name="csX1" fmla="*/ 86519 w 203994"/>
              <a:gd name="csY1" fmla="*/ 47625 h 92075"/>
              <a:gd name="csX2" fmla="*/ 0 w 203994"/>
              <a:gd name="csY2" fmla="*/ 0 h 92075"/>
              <a:gd name="csX0" fmla="*/ 117475 w 117475"/>
              <a:gd name="csY0" fmla="*/ 44450 h 44450"/>
              <a:gd name="csX1" fmla="*/ 0 w 117475"/>
              <a:gd name="csY1" fmla="*/ 0 h 44450"/>
              <a:gd name="csX0" fmla="*/ 162719 w 162719"/>
              <a:gd name="csY0" fmla="*/ 65881 h 65881"/>
              <a:gd name="csX1" fmla="*/ 0 w 162719"/>
              <a:gd name="csY1" fmla="*/ 0 h 65881"/>
              <a:gd name="csX0" fmla="*/ 129382 w 129382"/>
              <a:gd name="csY0" fmla="*/ 56356 h 56356"/>
              <a:gd name="csX1" fmla="*/ 0 w 129382"/>
              <a:gd name="csY1" fmla="*/ 0 h 56356"/>
              <a:gd name="csX0" fmla="*/ 243682 w 243682"/>
              <a:gd name="csY0" fmla="*/ 92075 h 92075"/>
              <a:gd name="csX1" fmla="*/ 0 w 243682"/>
              <a:gd name="csY1" fmla="*/ 0 h 92075"/>
              <a:gd name="csX0" fmla="*/ 243682 w 243682"/>
              <a:gd name="csY0" fmla="*/ 92075 h 92075"/>
              <a:gd name="csX1" fmla="*/ 0 w 243682"/>
              <a:gd name="csY1" fmla="*/ 0 h 92075"/>
              <a:gd name="csX0" fmla="*/ 346076 w 346076"/>
              <a:gd name="csY0" fmla="*/ 89694 h 89694"/>
              <a:gd name="csX1" fmla="*/ 0 w 346076"/>
              <a:gd name="csY1" fmla="*/ 0 h 89694"/>
              <a:gd name="csX0" fmla="*/ 346076 w 346076"/>
              <a:gd name="csY0" fmla="*/ 97182 h 97182"/>
              <a:gd name="csX1" fmla="*/ 0 w 346076"/>
              <a:gd name="csY1" fmla="*/ 7488 h 97182"/>
              <a:gd name="csX0" fmla="*/ 346076 w 346076"/>
              <a:gd name="csY0" fmla="*/ 98446 h 98446"/>
              <a:gd name="csX1" fmla="*/ 132942 w 346076"/>
              <a:gd name="csY1" fmla="*/ 3563 h 98446"/>
              <a:gd name="csX2" fmla="*/ 0 w 346076"/>
              <a:gd name="csY2" fmla="*/ 8752 h 98446"/>
              <a:gd name="csX0" fmla="*/ 346076 w 346076"/>
              <a:gd name="csY0" fmla="*/ 96903 h 96903"/>
              <a:gd name="csX1" fmla="*/ 178186 w 346076"/>
              <a:gd name="csY1" fmla="*/ 28214 h 96903"/>
              <a:gd name="csX2" fmla="*/ 0 w 346076"/>
              <a:gd name="csY2" fmla="*/ 7209 h 96903"/>
              <a:gd name="csX0" fmla="*/ 346076 w 346076"/>
              <a:gd name="csY0" fmla="*/ 109982 h 109982"/>
              <a:gd name="csX1" fmla="*/ 178186 w 346076"/>
              <a:gd name="csY1" fmla="*/ 41293 h 109982"/>
              <a:gd name="csX2" fmla="*/ 0 w 346076"/>
              <a:gd name="csY2" fmla="*/ 20288 h 109982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443707 w 443707"/>
              <a:gd name="csY0" fmla="*/ 103819 h 103819"/>
              <a:gd name="csX1" fmla="*/ 271054 w 443707"/>
              <a:gd name="csY1" fmla="*/ 44655 h 103819"/>
              <a:gd name="csX2" fmla="*/ 0 w 443707"/>
              <a:gd name="csY2" fmla="*/ 18887 h 103819"/>
              <a:gd name="csX0" fmla="*/ 443707 w 443707"/>
              <a:gd name="csY0" fmla="*/ 107315 h 107315"/>
              <a:gd name="csX1" fmla="*/ 271054 w 443707"/>
              <a:gd name="csY1" fmla="*/ 48151 h 107315"/>
              <a:gd name="csX2" fmla="*/ 168661 w 443707"/>
              <a:gd name="csY2" fmla="*/ 526 h 107315"/>
              <a:gd name="csX3" fmla="*/ 0 w 443707"/>
              <a:gd name="csY3" fmla="*/ 22383 h 107315"/>
              <a:gd name="csX0" fmla="*/ 443707 w 443707"/>
              <a:gd name="csY0" fmla="*/ 106998 h 106998"/>
              <a:gd name="csX1" fmla="*/ 271054 w 443707"/>
              <a:gd name="csY1" fmla="*/ 47834 h 106998"/>
              <a:gd name="csX2" fmla="*/ 168661 w 443707"/>
              <a:gd name="csY2" fmla="*/ 209 h 106998"/>
              <a:gd name="csX3" fmla="*/ 0 w 443707"/>
              <a:gd name="csY3" fmla="*/ 22066 h 106998"/>
              <a:gd name="csX0" fmla="*/ 443707 w 443707"/>
              <a:gd name="csY0" fmla="*/ 107032 h 107032"/>
              <a:gd name="csX1" fmla="*/ 271054 w 443707"/>
              <a:gd name="csY1" fmla="*/ 47868 h 107032"/>
              <a:gd name="csX2" fmla="*/ 168661 w 443707"/>
              <a:gd name="csY2" fmla="*/ 243 h 107032"/>
              <a:gd name="csX3" fmla="*/ 0 w 443707"/>
              <a:gd name="csY3" fmla="*/ 22100 h 107032"/>
              <a:gd name="csX0" fmla="*/ 479426 w 479426"/>
              <a:gd name="csY0" fmla="*/ 107157 h 107157"/>
              <a:gd name="csX1" fmla="*/ 306773 w 479426"/>
              <a:gd name="csY1" fmla="*/ 47993 h 107157"/>
              <a:gd name="csX2" fmla="*/ 204380 w 479426"/>
              <a:gd name="csY2" fmla="*/ 368 h 107157"/>
              <a:gd name="csX3" fmla="*/ 0 w 479426"/>
              <a:gd name="csY3" fmla="*/ 3175 h 107157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0 w 519907"/>
              <a:gd name="csY3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415539 w 415539"/>
              <a:gd name="csY0" fmla="*/ 107721 h 107721"/>
              <a:gd name="csX1" fmla="*/ 242886 w 415539"/>
              <a:gd name="csY1" fmla="*/ 48557 h 107721"/>
              <a:gd name="csX2" fmla="*/ 140493 w 415539"/>
              <a:gd name="csY2" fmla="*/ 932 h 107721"/>
              <a:gd name="csX3" fmla="*/ 0 w 415539"/>
              <a:gd name="csY3" fmla="*/ 31888 h 107721"/>
              <a:gd name="csX0" fmla="*/ 275046 w 275046"/>
              <a:gd name="csY0" fmla="*/ 106789 h 106789"/>
              <a:gd name="csX1" fmla="*/ 102393 w 275046"/>
              <a:gd name="csY1" fmla="*/ 47625 h 106789"/>
              <a:gd name="csX2" fmla="*/ 0 w 275046"/>
              <a:gd name="csY2" fmla="*/ 0 h 106789"/>
              <a:gd name="csX0" fmla="*/ 172653 w 172653"/>
              <a:gd name="csY0" fmla="*/ 59164 h 59164"/>
              <a:gd name="csX1" fmla="*/ 0 w 172653"/>
              <a:gd name="csY1" fmla="*/ 0 h 59164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72653" h="59164">
                <a:moveTo>
                  <a:pt x="172653" y="59164"/>
                </a:moveTo>
                <a:cubicBezTo>
                  <a:pt x="135940" y="46128"/>
                  <a:pt x="29223" y="21057"/>
                  <a:pt x="0" y="0"/>
                </a:cubicBez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2" name="Полилиния: фигура 831">
            <a:extLst>
              <a:ext uri="{FF2B5EF4-FFF2-40B4-BE49-F238E27FC236}">
                <a16:creationId xmlns:a16="http://schemas.microsoft.com/office/drawing/2014/main" id="{B04F2490-0C44-4708-B80F-1BE0B9EA58D4}"/>
              </a:ext>
            </a:extLst>
          </p:cNvPr>
          <p:cNvSpPr/>
          <p:nvPr/>
        </p:nvSpPr>
        <p:spPr>
          <a:xfrm>
            <a:off x="7225144" y="2432925"/>
            <a:ext cx="221853" cy="177354"/>
          </a:xfrm>
          <a:custGeom>
            <a:avLst/>
            <a:gdLst>
              <a:gd name="csX0" fmla="*/ 0 w 730250"/>
              <a:gd name="csY0" fmla="*/ 0 h 412750"/>
              <a:gd name="csX1" fmla="*/ 44450 w 730250"/>
              <a:gd name="csY1" fmla="*/ 57150 h 412750"/>
              <a:gd name="csX2" fmla="*/ 82550 w 730250"/>
              <a:gd name="csY2" fmla="*/ 127000 h 412750"/>
              <a:gd name="csX3" fmla="*/ 146050 w 730250"/>
              <a:gd name="csY3" fmla="*/ 203200 h 412750"/>
              <a:gd name="csX4" fmla="*/ 215900 w 730250"/>
              <a:gd name="csY4" fmla="*/ 254000 h 412750"/>
              <a:gd name="csX5" fmla="*/ 330200 w 730250"/>
              <a:gd name="csY5" fmla="*/ 311150 h 412750"/>
              <a:gd name="csX6" fmla="*/ 393700 w 730250"/>
              <a:gd name="csY6" fmla="*/ 342900 h 412750"/>
              <a:gd name="csX7" fmla="*/ 476250 w 730250"/>
              <a:gd name="csY7" fmla="*/ 381000 h 412750"/>
              <a:gd name="csX8" fmla="*/ 546100 w 730250"/>
              <a:gd name="csY8" fmla="*/ 355600 h 412750"/>
              <a:gd name="csX9" fmla="*/ 641350 w 730250"/>
              <a:gd name="csY9" fmla="*/ 355600 h 412750"/>
              <a:gd name="csX10" fmla="*/ 730250 w 730250"/>
              <a:gd name="csY10" fmla="*/ 412750 h 412750"/>
              <a:gd name="csX0" fmla="*/ 0 w 730250"/>
              <a:gd name="csY0" fmla="*/ 0 h 412750"/>
              <a:gd name="csX1" fmla="*/ 44450 w 730250"/>
              <a:gd name="csY1" fmla="*/ 57150 h 412750"/>
              <a:gd name="csX2" fmla="*/ 82550 w 730250"/>
              <a:gd name="csY2" fmla="*/ 127000 h 412750"/>
              <a:gd name="csX3" fmla="*/ 146050 w 730250"/>
              <a:gd name="csY3" fmla="*/ 203200 h 412750"/>
              <a:gd name="csX4" fmla="*/ 215900 w 730250"/>
              <a:gd name="csY4" fmla="*/ 254000 h 412750"/>
              <a:gd name="csX5" fmla="*/ 330200 w 730250"/>
              <a:gd name="csY5" fmla="*/ 311150 h 412750"/>
              <a:gd name="csX6" fmla="*/ 393700 w 730250"/>
              <a:gd name="csY6" fmla="*/ 342900 h 412750"/>
              <a:gd name="csX7" fmla="*/ 476250 w 730250"/>
              <a:gd name="csY7" fmla="*/ 381000 h 412750"/>
              <a:gd name="csX8" fmla="*/ 541337 w 730250"/>
              <a:gd name="csY8" fmla="*/ 379412 h 412750"/>
              <a:gd name="csX9" fmla="*/ 641350 w 730250"/>
              <a:gd name="csY9" fmla="*/ 355600 h 412750"/>
              <a:gd name="csX10" fmla="*/ 730250 w 730250"/>
              <a:gd name="csY10" fmla="*/ 412750 h 412750"/>
              <a:gd name="csX0" fmla="*/ 0 w 641350"/>
              <a:gd name="csY0" fmla="*/ 0 h 381000"/>
              <a:gd name="csX1" fmla="*/ 44450 w 641350"/>
              <a:gd name="csY1" fmla="*/ 57150 h 381000"/>
              <a:gd name="csX2" fmla="*/ 82550 w 641350"/>
              <a:gd name="csY2" fmla="*/ 127000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44450 w 641350"/>
              <a:gd name="csY1" fmla="*/ 57150 h 381000"/>
              <a:gd name="csX2" fmla="*/ 94456 w 641350"/>
              <a:gd name="csY2" fmla="*/ 105569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67481 w 641350"/>
              <a:gd name="csY3" fmla="*/ 191294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67481 w 641350"/>
              <a:gd name="csY3" fmla="*/ 191294 h 381000"/>
              <a:gd name="csX4" fmla="*/ 234950 w 641350"/>
              <a:gd name="csY4" fmla="*/ 249238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584994"/>
              <a:gd name="csY0" fmla="*/ 0 h 328613"/>
              <a:gd name="csX1" fmla="*/ 38100 w 584994"/>
              <a:gd name="csY1" fmla="*/ 53182 h 328613"/>
              <a:gd name="csX2" fmla="*/ 111125 w 584994"/>
              <a:gd name="csY2" fmla="*/ 138907 h 328613"/>
              <a:gd name="csX3" fmla="*/ 178594 w 584994"/>
              <a:gd name="csY3" fmla="*/ 196851 h 328613"/>
              <a:gd name="csX4" fmla="*/ 273844 w 584994"/>
              <a:gd name="csY4" fmla="*/ 258763 h 328613"/>
              <a:gd name="csX5" fmla="*/ 337344 w 584994"/>
              <a:gd name="csY5" fmla="*/ 290513 h 328613"/>
              <a:gd name="csX6" fmla="*/ 419894 w 584994"/>
              <a:gd name="csY6" fmla="*/ 328613 h 328613"/>
              <a:gd name="csX7" fmla="*/ 484981 w 584994"/>
              <a:gd name="csY7" fmla="*/ 327025 h 328613"/>
              <a:gd name="csX8" fmla="*/ 584994 w 584994"/>
              <a:gd name="csY8" fmla="*/ 303213 h 328613"/>
              <a:gd name="csX0" fmla="*/ 0 w 546894"/>
              <a:gd name="csY0" fmla="*/ 0 h 275431"/>
              <a:gd name="csX1" fmla="*/ 73025 w 546894"/>
              <a:gd name="csY1" fmla="*/ 85725 h 275431"/>
              <a:gd name="csX2" fmla="*/ 140494 w 546894"/>
              <a:gd name="csY2" fmla="*/ 143669 h 275431"/>
              <a:gd name="csX3" fmla="*/ 235744 w 546894"/>
              <a:gd name="csY3" fmla="*/ 205581 h 275431"/>
              <a:gd name="csX4" fmla="*/ 299244 w 546894"/>
              <a:gd name="csY4" fmla="*/ 237331 h 275431"/>
              <a:gd name="csX5" fmla="*/ 381794 w 546894"/>
              <a:gd name="csY5" fmla="*/ 275431 h 275431"/>
              <a:gd name="csX6" fmla="*/ 446881 w 546894"/>
              <a:gd name="csY6" fmla="*/ 273843 h 275431"/>
              <a:gd name="csX7" fmla="*/ 546894 w 546894"/>
              <a:gd name="csY7" fmla="*/ 250031 h 275431"/>
              <a:gd name="csX0" fmla="*/ 0 w 520700"/>
              <a:gd name="csY0" fmla="*/ 0 h 256381"/>
              <a:gd name="csX1" fmla="*/ 46831 w 520700"/>
              <a:gd name="csY1" fmla="*/ 66675 h 256381"/>
              <a:gd name="csX2" fmla="*/ 114300 w 520700"/>
              <a:gd name="csY2" fmla="*/ 124619 h 256381"/>
              <a:gd name="csX3" fmla="*/ 209550 w 520700"/>
              <a:gd name="csY3" fmla="*/ 186531 h 256381"/>
              <a:gd name="csX4" fmla="*/ 273050 w 520700"/>
              <a:gd name="csY4" fmla="*/ 218281 h 256381"/>
              <a:gd name="csX5" fmla="*/ 355600 w 520700"/>
              <a:gd name="csY5" fmla="*/ 256381 h 256381"/>
              <a:gd name="csX6" fmla="*/ 420687 w 520700"/>
              <a:gd name="csY6" fmla="*/ 254793 h 256381"/>
              <a:gd name="csX7" fmla="*/ 520700 w 520700"/>
              <a:gd name="csY7" fmla="*/ 230981 h 256381"/>
              <a:gd name="csX0" fmla="*/ 0 w 427831"/>
              <a:gd name="csY0" fmla="*/ 0 h 256381"/>
              <a:gd name="csX1" fmla="*/ 46831 w 427831"/>
              <a:gd name="csY1" fmla="*/ 66675 h 256381"/>
              <a:gd name="csX2" fmla="*/ 114300 w 427831"/>
              <a:gd name="csY2" fmla="*/ 124619 h 256381"/>
              <a:gd name="csX3" fmla="*/ 209550 w 427831"/>
              <a:gd name="csY3" fmla="*/ 186531 h 256381"/>
              <a:gd name="csX4" fmla="*/ 273050 w 427831"/>
              <a:gd name="csY4" fmla="*/ 218281 h 256381"/>
              <a:gd name="csX5" fmla="*/ 355600 w 427831"/>
              <a:gd name="csY5" fmla="*/ 256381 h 256381"/>
              <a:gd name="csX6" fmla="*/ 420687 w 427831"/>
              <a:gd name="csY6" fmla="*/ 254793 h 256381"/>
              <a:gd name="csX7" fmla="*/ 427831 w 427831"/>
              <a:gd name="csY7" fmla="*/ 252413 h 256381"/>
              <a:gd name="csX0" fmla="*/ 0 w 420687"/>
              <a:gd name="csY0" fmla="*/ 0 h 256381"/>
              <a:gd name="csX1" fmla="*/ 46831 w 420687"/>
              <a:gd name="csY1" fmla="*/ 66675 h 256381"/>
              <a:gd name="csX2" fmla="*/ 114300 w 420687"/>
              <a:gd name="csY2" fmla="*/ 124619 h 256381"/>
              <a:gd name="csX3" fmla="*/ 209550 w 420687"/>
              <a:gd name="csY3" fmla="*/ 186531 h 256381"/>
              <a:gd name="csX4" fmla="*/ 273050 w 420687"/>
              <a:gd name="csY4" fmla="*/ 218281 h 256381"/>
              <a:gd name="csX5" fmla="*/ 355600 w 420687"/>
              <a:gd name="csY5" fmla="*/ 256381 h 256381"/>
              <a:gd name="csX6" fmla="*/ 420687 w 420687"/>
              <a:gd name="csY6" fmla="*/ 254793 h 256381"/>
              <a:gd name="csX0" fmla="*/ 0 w 355600"/>
              <a:gd name="csY0" fmla="*/ 0 h 256381"/>
              <a:gd name="csX1" fmla="*/ 46831 w 355600"/>
              <a:gd name="csY1" fmla="*/ 66675 h 256381"/>
              <a:gd name="csX2" fmla="*/ 114300 w 355600"/>
              <a:gd name="csY2" fmla="*/ 124619 h 256381"/>
              <a:gd name="csX3" fmla="*/ 209550 w 355600"/>
              <a:gd name="csY3" fmla="*/ 186531 h 256381"/>
              <a:gd name="csX4" fmla="*/ 273050 w 355600"/>
              <a:gd name="csY4" fmla="*/ 218281 h 256381"/>
              <a:gd name="csX5" fmla="*/ 355600 w 355600"/>
              <a:gd name="csY5" fmla="*/ 256381 h 256381"/>
              <a:gd name="csX0" fmla="*/ 0 w 273050"/>
              <a:gd name="csY0" fmla="*/ 0 h 218281"/>
              <a:gd name="csX1" fmla="*/ 46831 w 273050"/>
              <a:gd name="csY1" fmla="*/ 66675 h 218281"/>
              <a:gd name="csX2" fmla="*/ 114300 w 273050"/>
              <a:gd name="csY2" fmla="*/ 124619 h 218281"/>
              <a:gd name="csX3" fmla="*/ 209550 w 273050"/>
              <a:gd name="csY3" fmla="*/ 186531 h 218281"/>
              <a:gd name="csX4" fmla="*/ 273050 w 273050"/>
              <a:gd name="csY4" fmla="*/ 218281 h 2182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73050" h="218281">
                <a:moveTo>
                  <a:pt x="0" y="0"/>
                </a:moveTo>
                <a:lnTo>
                  <a:pt x="46831" y="66675"/>
                </a:lnTo>
                <a:lnTo>
                  <a:pt x="114300" y="124619"/>
                </a:lnTo>
                <a:lnTo>
                  <a:pt x="209550" y="186531"/>
                </a:lnTo>
                <a:lnTo>
                  <a:pt x="273050" y="218281"/>
                </a:ln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3" name="Google Shape;7785;p29">
            <a:extLst>
              <a:ext uri="{FF2B5EF4-FFF2-40B4-BE49-F238E27FC236}">
                <a16:creationId xmlns:a16="http://schemas.microsoft.com/office/drawing/2014/main" id="{FCCCBDDD-6900-4282-A4F5-B0CC0CD29D8E}"/>
              </a:ext>
            </a:extLst>
          </p:cNvPr>
          <p:cNvSpPr/>
          <p:nvPr/>
        </p:nvSpPr>
        <p:spPr>
          <a:xfrm>
            <a:off x="7838968" y="267229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4" name="Google Shape;7785;p29">
            <a:extLst>
              <a:ext uri="{FF2B5EF4-FFF2-40B4-BE49-F238E27FC236}">
                <a16:creationId xmlns:a16="http://schemas.microsoft.com/office/drawing/2014/main" id="{B4D761D4-1CC9-48FB-887D-1DD588F334E5}"/>
              </a:ext>
            </a:extLst>
          </p:cNvPr>
          <p:cNvSpPr/>
          <p:nvPr/>
        </p:nvSpPr>
        <p:spPr>
          <a:xfrm>
            <a:off x="6982898" y="218933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" name="Полилиния: фигура 834">
            <a:extLst>
              <a:ext uri="{FF2B5EF4-FFF2-40B4-BE49-F238E27FC236}">
                <a16:creationId xmlns:a16="http://schemas.microsoft.com/office/drawing/2014/main" id="{D09754B2-6047-43EC-86F8-1A0F815F267D}"/>
              </a:ext>
            </a:extLst>
          </p:cNvPr>
          <p:cNvSpPr/>
          <p:nvPr/>
        </p:nvSpPr>
        <p:spPr>
          <a:xfrm rot="21278170">
            <a:off x="8413800" y="4638534"/>
            <a:ext cx="61332" cy="32594"/>
          </a:xfrm>
          <a:custGeom>
            <a:avLst/>
            <a:gdLst>
              <a:gd name="csX0" fmla="*/ 0 w 166688"/>
              <a:gd name="csY0" fmla="*/ 76200 h 76200"/>
              <a:gd name="csX1" fmla="*/ 71438 w 166688"/>
              <a:gd name="csY1" fmla="*/ 61913 h 76200"/>
              <a:gd name="csX2" fmla="*/ 114300 w 166688"/>
              <a:gd name="csY2" fmla="*/ 42863 h 76200"/>
              <a:gd name="csX3" fmla="*/ 166688 w 166688"/>
              <a:gd name="csY3" fmla="*/ 0 h 76200"/>
              <a:gd name="csX0" fmla="*/ 0 w 166688"/>
              <a:gd name="csY0" fmla="*/ 76200 h 76200"/>
              <a:gd name="csX1" fmla="*/ 114300 w 166688"/>
              <a:gd name="csY1" fmla="*/ 42863 h 76200"/>
              <a:gd name="csX2" fmla="*/ 166688 w 166688"/>
              <a:gd name="csY2" fmla="*/ 0 h 76200"/>
              <a:gd name="csX0" fmla="*/ 0 w 166688"/>
              <a:gd name="csY0" fmla="*/ 76200 h 76200"/>
              <a:gd name="csX1" fmla="*/ 166688 w 166688"/>
              <a:gd name="csY1" fmla="*/ 0 h 76200"/>
              <a:gd name="csX0" fmla="*/ 0 w 147638"/>
              <a:gd name="csY0" fmla="*/ 85725 h 85725"/>
              <a:gd name="csX1" fmla="*/ 147638 w 147638"/>
              <a:gd name="csY1" fmla="*/ 0 h 85725"/>
              <a:gd name="csX0" fmla="*/ 0 w 152401"/>
              <a:gd name="csY0" fmla="*/ 73819 h 73819"/>
              <a:gd name="csX1" fmla="*/ 152401 w 152401"/>
              <a:gd name="csY1" fmla="*/ 0 h 73819"/>
              <a:gd name="csX0" fmla="*/ 0 w 152401"/>
              <a:gd name="csY0" fmla="*/ 73819 h 73819"/>
              <a:gd name="csX1" fmla="*/ 152401 w 152401"/>
              <a:gd name="csY1" fmla="*/ 0 h 73819"/>
              <a:gd name="csX0" fmla="*/ 0 w 150020"/>
              <a:gd name="csY0" fmla="*/ 83344 h 83344"/>
              <a:gd name="csX1" fmla="*/ 150020 w 150020"/>
              <a:gd name="csY1" fmla="*/ 0 h 83344"/>
              <a:gd name="csX0" fmla="*/ 0 w 150020"/>
              <a:gd name="csY0" fmla="*/ 83344 h 83344"/>
              <a:gd name="csX1" fmla="*/ 150020 w 150020"/>
              <a:gd name="csY1" fmla="*/ 0 h 83344"/>
              <a:gd name="csX0" fmla="*/ 0 w 69057"/>
              <a:gd name="csY0" fmla="*/ 28576 h 28576"/>
              <a:gd name="csX1" fmla="*/ 69057 w 69057"/>
              <a:gd name="csY1" fmla="*/ 0 h 28576"/>
              <a:gd name="csX0" fmla="*/ 0 w 104776"/>
              <a:gd name="csY0" fmla="*/ 30957 h 30957"/>
              <a:gd name="csX1" fmla="*/ 104776 w 104776"/>
              <a:gd name="csY1" fmla="*/ 0 h 30957"/>
              <a:gd name="csX0" fmla="*/ 0 w 104776"/>
              <a:gd name="csY0" fmla="*/ 30957 h 30957"/>
              <a:gd name="csX1" fmla="*/ 104776 w 104776"/>
              <a:gd name="csY1" fmla="*/ 0 h 30957"/>
              <a:gd name="csX0" fmla="*/ 0 w 69186"/>
              <a:gd name="csY0" fmla="*/ 23965 h 23965"/>
              <a:gd name="csX1" fmla="*/ 69186 w 69186"/>
              <a:gd name="csY1" fmla="*/ 0 h 23965"/>
              <a:gd name="csX0" fmla="*/ 0 w 69186"/>
              <a:gd name="csY0" fmla="*/ 23965 h 23965"/>
              <a:gd name="csX1" fmla="*/ 69186 w 69186"/>
              <a:gd name="csY1" fmla="*/ 0 h 23965"/>
              <a:gd name="csX0" fmla="*/ 0 w 68819"/>
              <a:gd name="csY0" fmla="*/ 45525 h 45525"/>
              <a:gd name="csX1" fmla="*/ 68819 w 68819"/>
              <a:gd name="csY1" fmla="*/ 0 h 45525"/>
              <a:gd name="csX0" fmla="*/ 0 w 68819"/>
              <a:gd name="csY0" fmla="*/ 45525 h 45525"/>
              <a:gd name="csX1" fmla="*/ 68819 w 68819"/>
              <a:gd name="csY1" fmla="*/ 0 h 45525"/>
              <a:gd name="csX0" fmla="*/ 0 w 68819"/>
              <a:gd name="csY0" fmla="*/ 45525 h 45525"/>
              <a:gd name="csX1" fmla="*/ 68819 w 68819"/>
              <a:gd name="csY1" fmla="*/ 0 h 45525"/>
              <a:gd name="csX0" fmla="*/ 0 w 74595"/>
              <a:gd name="csY0" fmla="*/ 30632 h 30632"/>
              <a:gd name="csX1" fmla="*/ 74595 w 74595"/>
              <a:gd name="csY1" fmla="*/ 0 h 30632"/>
              <a:gd name="csX0" fmla="*/ 0 w 75485"/>
              <a:gd name="csY0" fmla="*/ 40115 h 40115"/>
              <a:gd name="csX1" fmla="*/ 75485 w 75485"/>
              <a:gd name="csY1" fmla="*/ 0 h 40115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75485" h="40115">
                <a:moveTo>
                  <a:pt x="0" y="40115"/>
                </a:moveTo>
                <a:cubicBezTo>
                  <a:pt x="43553" y="9738"/>
                  <a:pt x="26466" y="5639"/>
                  <a:pt x="75485" y="0"/>
                </a:cubicBez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6" name="Полилиния: фигура 835">
            <a:extLst>
              <a:ext uri="{FF2B5EF4-FFF2-40B4-BE49-F238E27FC236}">
                <a16:creationId xmlns:a16="http://schemas.microsoft.com/office/drawing/2014/main" id="{EE8BB854-ECD2-45AC-BD7F-E89FA308A26B}"/>
              </a:ext>
            </a:extLst>
          </p:cNvPr>
          <p:cNvSpPr/>
          <p:nvPr/>
        </p:nvSpPr>
        <p:spPr>
          <a:xfrm rot="1638514">
            <a:off x="7692836" y="4820166"/>
            <a:ext cx="68650" cy="30210"/>
          </a:xfrm>
          <a:custGeom>
            <a:avLst/>
            <a:gdLst>
              <a:gd name="csX0" fmla="*/ 0 w 166688"/>
              <a:gd name="csY0" fmla="*/ 76200 h 76200"/>
              <a:gd name="csX1" fmla="*/ 71438 w 166688"/>
              <a:gd name="csY1" fmla="*/ 61913 h 76200"/>
              <a:gd name="csX2" fmla="*/ 114300 w 166688"/>
              <a:gd name="csY2" fmla="*/ 42863 h 76200"/>
              <a:gd name="csX3" fmla="*/ 166688 w 166688"/>
              <a:gd name="csY3" fmla="*/ 0 h 76200"/>
              <a:gd name="csX0" fmla="*/ 0 w 95250"/>
              <a:gd name="csY0" fmla="*/ 61913 h 61913"/>
              <a:gd name="csX1" fmla="*/ 42862 w 95250"/>
              <a:gd name="csY1" fmla="*/ 42863 h 61913"/>
              <a:gd name="csX2" fmla="*/ 95250 w 95250"/>
              <a:gd name="csY2" fmla="*/ 0 h 61913"/>
              <a:gd name="csX0" fmla="*/ 0 w 108510"/>
              <a:gd name="csY0" fmla="*/ 41568 h 41568"/>
              <a:gd name="csX1" fmla="*/ 42862 w 108510"/>
              <a:gd name="csY1" fmla="*/ 22518 h 41568"/>
              <a:gd name="csX2" fmla="*/ 108510 w 108510"/>
              <a:gd name="csY2" fmla="*/ 0 h 41568"/>
              <a:gd name="csX0" fmla="*/ 0 w 108510"/>
              <a:gd name="csY0" fmla="*/ 41568 h 41568"/>
              <a:gd name="csX1" fmla="*/ 108510 w 108510"/>
              <a:gd name="csY1" fmla="*/ 0 h 41568"/>
              <a:gd name="csX0" fmla="*/ 0 w 80208"/>
              <a:gd name="csY0" fmla="*/ 35386 h 35386"/>
              <a:gd name="csX1" fmla="*/ 80208 w 80208"/>
              <a:gd name="csY1" fmla="*/ 0 h 35386"/>
              <a:gd name="csX0" fmla="*/ 0 w 106743"/>
              <a:gd name="csY0" fmla="*/ 45990 h 45990"/>
              <a:gd name="csX1" fmla="*/ 106743 w 106743"/>
              <a:gd name="csY1" fmla="*/ 0 h 45990"/>
              <a:gd name="csX0" fmla="*/ 0 w 85585"/>
              <a:gd name="csY0" fmla="*/ 35065 h 35065"/>
              <a:gd name="csX1" fmla="*/ 85585 w 85585"/>
              <a:gd name="csY1" fmla="*/ 0 h 35065"/>
              <a:gd name="csX0" fmla="*/ 0 w 97188"/>
              <a:gd name="csY0" fmla="*/ 43736 h 43736"/>
              <a:gd name="csX1" fmla="*/ 97188 w 97188"/>
              <a:gd name="csY1" fmla="*/ 0 h 43736"/>
              <a:gd name="csX0" fmla="*/ 0 w 84492"/>
              <a:gd name="csY0" fmla="*/ 37181 h 37181"/>
              <a:gd name="csX1" fmla="*/ 84492 w 84492"/>
              <a:gd name="csY1" fmla="*/ 0 h 37181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84492" h="37181">
                <a:moveTo>
                  <a:pt x="0" y="37181"/>
                </a:moveTo>
                <a:lnTo>
                  <a:pt x="84492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7" name="Полилиния: фигура 836">
            <a:extLst>
              <a:ext uri="{FF2B5EF4-FFF2-40B4-BE49-F238E27FC236}">
                <a16:creationId xmlns:a16="http://schemas.microsoft.com/office/drawing/2014/main" id="{38F9CB45-452C-42D4-8CF1-9FB230FE6207}"/>
              </a:ext>
            </a:extLst>
          </p:cNvPr>
          <p:cNvSpPr/>
          <p:nvPr/>
        </p:nvSpPr>
        <p:spPr>
          <a:xfrm>
            <a:off x="7790104" y="4677772"/>
            <a:ext cx="607254" cy="162706"/>
          </a:xfrm>
          <a:custGeom>
            <a:avLst/>
            <a:gdLst>
              <a:gd name="connsiteX0" fmla="*/ 0 w 907257"/>
              <a:gd name="connsiteY0" fmla="*/ 250031 h 261937"/>
              <a:gd name="connsiteX1" fmla="*/ 83344 w 907257"/>
              <a:gd name="connsiteY1" fmla="*/ 235744 h 261937"/>
              <a:gd name="connsiteX2" fmla="*/ 207169 w 907257"/>
              <a:gd name="connsiteY2" fmla="*/ 261937 h 261937"/>
              <a:gd name="connsiteX3" fmla="*/ 354807 w 907257"/>
              <a:gd name="connsiteY3" fmla="*/ 207169 h 261937"/>
              <a:gd name="connsiteX4" fmla="*/ 416719 w 907257"/>
              <a:gd name="connsiteY4" fmla="*/ 190500 h 261937"/>
              <a:gd name="connsiteX5" fmla="*/ 490538 w 907257"/>
              <a:gd name="connsiteY5" fmla="*/ 190500 h 261937"/>
              <a:gd name="connsiteX6" fmla="*/ 592932 w 907257"/>
              <a:gd name="connsiteY6" fmla="*/ 111919 h 261937"/>
              <a:gd name="connsiteX7" fmla="*/ 704850 w 907257"/>
              <a:gd name="connsiteY7" fmla="*/ 88106 h 261937"/>
              <a:gd name="connsiteX8" fmla="*/ 785813 w 907257"/>
              <a:gd name="connsiteY8" fmla="*/ 76200 h 261937"/>
              <a:gd name="connsiteX9" fmla="*/ 862013 w 907257"/>
              <a:gd name="connsiteY9" fmla="*/ 42862 h 261937"/>
              <a:gd name="connsiteX10" fmla="*/ 907257 w 907257"/>
              <a:gd name="connsiteY10" fmla="*/ 0 h 261937"/>
              <a:gd name="csX0" fmla="*/ 0 w 862013"/>
              <a:gd name="csY0" fmla="*/ 207169 h 219075"/>
              <a:gd name="csX1" fmla="*/ 83344 w 862013"/>
              <a:gd name="csY1" fmla="*/ 192882 h 219075"/>
              <a:gd name="csX2" fmla="*/ 207169 w 862013"/>
              <a:gd name="csY2" fmla="*/ 219075 h 219075"/>
              <a:gd name="csX3" fmla="*/ 354807 w 862013"/>
              <a:gd name="csY3" fmla="*/ 164307 h 219075"/>
              <a:gd name="csX4" fmla="*/ 416719 w 862013"/>
              <a:gd name="csY4" fmla="*/ 147638 h 219075"/>
              <a:gd name="csX5" fmla="*/ 490538 w 862013"/>
              <a:gd name="csY5" fmla="*/ 147638 h 219075"/>
              <a:gd name="csX6" fmla="*/ 592932 w 862013"/>
              <a:gd name="csY6" fmla="*/ 69057 h 219075"/>
              <a:gd name="csX7" fmla="*/ 704850 w 862013"/>
              <a:gd name="csY7" fmla="*/ 45244 h 219075"/>
              <a:gd name="csX8" fmla="*/ 785813 w 862013"/>
              <a:gd name="csY8" fmla="*/ 33338 h 219075"/>
              <a:gd name="csX9" fmla="*/ 862013 w 862013"/>
              <a:gd name="csY9" fmla="*/ 0 h 219075"/>
              <a:gd name="csX0" fmla="*/ 0 w 785813"/>
              <a:gd name="csY0" fmla="*/ 173831 h 185737"/>
              <a:gd name="csX1" fmla="*/ 83344 w 785813"/>
              <a:gd name="csY1" fmla="*/ 159544 h 185737"/>
              <a:gd name="csX2" fmla="*/ 207169 w 785813"/>
              <a:gd name="csY2" fmla="*/ 185737 h 185737"/>
              <a:gd name="csX3" fmla="*/ 354807 w 785813"/>
              <a:gd name="csY3" fmla="*/ 130969 h 185737"/>
              <a:gd name="csX4" fmla="*/ 416719 w 785813"/>
              <a:gd name="csY4" fmla="*/ 114300 h 185737"/>
              <a:gd name="csX5" fmla="*/ 490538 w 785813"/>
              <a:gd name="csY5" fmla="*/ 114300 h 185737"/>
              <a:gd name="csX6" fmla="*/ 592932 w 785813"/>
              <a:gd name="csY6" fmla="*/ 35719 h 185737"/>
              <a:gd name="csX7" fmla="*/ 704850 w 785813"/>
              <a:gd name="csY7" fmla="*/ 11906 h 185737"/>
              <a:gd name="csX8" fmla="*/ 785813 w 785813"/>
              <a:gd name="csY8" fmla="*/ 0 h 185737"/>
              <a:gd name="csX0" fmla="*/ 0 w 704850"/>
              <a:gd name="csY0" fmla="*/ 161925 h 173831"/>
              <a:gd name="csX1" fmla="*/ 83344 w 704850"/>
              <a:gd name="csY1" fmla="*/ 147638 h 173831"/>
              <a:gd name="csX2" fmla="*/ 207169 w 704850"/>
              <a:gd name="csY2" fmla="*/ 173831 h 173831"/>
              <a:gd name="csX3" fmla="*/ 354807 w 704850"/>
              <a:gd name="csY3" fmla="*/ 119063 h 173831"/>
              <a:gd name="csX4" fmla="*/ 416719 w 704850"/>
              <a:gd name="csY4" fmla="*/ 102394 h 173831"/>
              <a:gd name="csX5" fmla="*/ 490538 w 704850"/>
              <a:gd name="csY5" fmla="*/ 102394 h 173831"/>
              <a:gd name="csX6" fmla="*/ 592932 w 704850"/>
              <a:gd name="csY6" fmla="*/ 23813 h 173831"/>
              <a:gd name="csX7" fmla="*/ 704850 w 704850"/>
              <a:gd name="csY7" fmla="*/ 0 h 173831"/>
              <a:gd name="csX0" fmla="*/ 0 w 760962"/>
              <a:gd name="csY0" fmla="*/ 174645 h 186551"/>
              <a:gd name="csX1" fmla="*/ 83344 w 760962"/>
              <a:gd name="csY1" fmla="*/ 160358 h 186551"/>
              <a:gd name="csX2" fmla="*/ 207169 w 760962"/>
              <a:gd name="csY2" fmla="*/ 186551 h 186551"/>
              <a:gd name="csX3" fmla="*/ 354807 w 760962"/>
              <a:gd name="csY3" fmla="*/ 131783 h 186551"/>
              <a:gd name="csX4" fmla="*/ 416719 w 760962"/>
              <a:gd name="csY4" fmla="*/ 115114 h 186551"/>
              <a:gd name="csX5" fmla="*/ 490538 w 760962"/>
              <a:gd name="csY5" fmla="*/ 115114 h 186551"/>
              <a:gd name="csX6" fmla="*/ 592932 w 760962"/>
              <a:gd name="csY6" fmla="*/ 36533 h 186551"/>
              <a:gd name="csX7" fmla="*/ 760962 w 760962"/>
              <a:gd name="csY7" fmla="*/ 0 h 186551"/>
              <a:gd name="csX0" fmla="*/ 0 w 677618"/>
              <a:gd name="csY0" fmla="*/ 160358 h 186551"/>
              <a:gd name="csX1" fmla="*/ 123825 w 677618"/>
              <a:gd name="csY1" fmla="*/ 186551 h 186551"/>
              <a:gd name="csX2" fmla="*/ 271463 w 677618"/>
              <a:gd name="csY2" fmla="*/ 131783 h 186551"/>
              <a:gd name="csX3" fmla="*/ 333375 w 677618"/>
              <a:gd name="csY3" fmla="*/ 115114 h 186551"/>
              <a:gd name="csX4" fmla="*/ 407194 w 677618"/>
              <a:gd name="csY4" fmla="*/ 115114 h 186551"/>
              <a:gd name="csX5" fmla="*/ 509588 w 677618"/>
              <a:gd name="csY5" fmla="*/ 36533 h 186551"/>
              <a:gd name="csX6" fmla="*/ 677618 w 677618"/>
              <a:gd name="csY6" fmla="*/ 0 h 186551"/>
              <a:gd name="csX0" fmla="*/ 0 w 553793"/>
              <a:gd name="csY0" fmla="*/ 186551 h 186551"/>
              <a:gd name="csX1" fmla="*/ 147638 w 553793"/>
              <a:gd name="csY1" fmla="*/ 131783 h 186551"/>
              <a:gd name="csX2" fmla="*/ 209550 w 553793"/>
              <a:gd name="csY2" fmla="*/ 115114 h 186551"/>
              <a:gd name="csX3" fmla="*/ 283369 w 553793"/>
              <a:gd name="csY3" fmla="*/ 115114 h 186551"/>
              <a:gd name="csX4" fmla="*/ 385763 w 553793"/>
              <a:gd name="csY4" fmla="*/ 36533 h 186551"/>
              <a:gd name="csX5" fmla="*/ 553793 w 553793"/>
              <a:gd name="csY5" fmla="*/ 0 h 186551"/>
              <a:gd name="csX0" fmla="*/ 0 w 500019"/>
              <a:gd name="csY0" fmla="*/ 166198 h 166198"/>
              <a:gd name="csX1" fmla="*/ 93864 w 500019"/>
              <a:gd name="csY1" fmla="*/ 131783 h 166198"/>
              <a:gd name="csX2" fmla="*/ 155776 w 500019"/>
              <a:gd name="csY2" fmla="*/ 115114 h 166198"/>
              <a:gd name="csX3" fmla="*/ 229595 w 500019"/>
              <a:gd name="csY3" fmla="*/ 115114 h 166198"/>
              <a:gd name="csX4" fmla="*/ 331989 w 500019"/>
              <a:gd name="csY4" fmla="*/ 36533 h 166198"/>
              <a:gd name="csX5" fmla="*/ 500019 w 500019"/>
              <a:gd name="csY5" fmla="*/ 0 h 166198"/>
              <a:gd name="csX0" fmla="*/ 0 w 464950"/>
              <a:gd name="csY0" fmla="*/ 161110 h 161110"/>
              <a:gd name="csX1" fmla="*/ 93864 w 464950"/>
              <a:gd name="csY1" fmla="*/ 126695 h 161110"/>
              <a:gd name="csX2" fmla="*/ 155776 w 464950"/>
              <a:gd name="csY2" fmla="*/ 110026 h 161110"/>
              <a:gd name="csX3" fmla="*/ 229595 w 464950"/>
              <a:gd name="csY3" fmla="*/ 110026 h 161110"/>
              <a:gd name="csX4" fmla="*/ 331989 w 464950"/>
              <a:gd name="csY4" fmla="*/ 31445 h 161110"/>
              <a:gd name="csX5" fmla="*/ 464950 w 464950"/>
              <a:gd name="csY5" fmla="*/ 0 h 161110"/>
              <a:gd name="csX0" fmla="*/ 0 w 467288"/>
              <a:gd name="csY0" fmla="*/ 148390 h 148390"/>
              <a:gd name="csX1" fmla="*/ 96202 w 467288"/>
              <a:gd name="csY1" fmla="*/ 126695 h 148390"/>
              <a:gd name="csX2" fmla="*/ 158114 w 467288"/>
              <a:gd name="csY2" fmla="*/ 110026 h 148390"/>
              <a:gd name="csX3" fmla="*/ 231933 w 467288"/>
              <a:gd name="csY3" fmla="*/ 110026 h 148390"/>
              <a:gd name="csX4" fmla="*/ 334327 w 467288"/>
              <a:gd name="csY4" fmla="*/ 31445 h 148390"/>
              <a:gd name="csX5" fmla="*/ 467288 w 467288"/>
              <a:gd name="csY5" fmla="*/ 0 h 148390"/>
              <a:gd name="csX0" fmla="*/ 0 w 467288"/>
              <a:gd name="csY0" fmla="*/ 148390 h 148390"/>
              <a:gd name="csX1" fmla="*/ 96202 w 467288"/>
              <a:gd name="csY1" fmla="*/ 126695 h 148390"/>
              <a:gd name="csX2" fmla="*/ 158114 w 467288"/>
              <a:gd name="csY2" fmla="*/ 110026 h 148390"/>
              <a:gd name="csX3" fmla="*/ 220242 w 467288"/>
              <a:gd name="csY3" fmla="*/ 92218 h 148390"/>
              <a:gd name="csX4" fmla="*/ 334327 w 467288"/>
              <a:gd name="csY4" fmla="*/ 31445 h 148390"/>
              <a:gd name="csX5" fmla="*/ 467288 w 467288"/>
              <a:gd name="csY5" fmla="*/ 0 h 148390"/>
              <a:gd name="csX0" fmla="*/ 0 w 427541"/>
              <a:gd name="csY0" fmla="*/ 140757 h 140757"/>
              <a:gd name="csX1" fmla="*/ 96202 w 427541"/>
              <a:gd name="csY1" fmla="*/ 119062 h 140757"/>
              <a:gd name="csX2" fmla="*/ 158114 w 427541"/>
              <a:gd name="csY2" fmla="*/ 102393 h 140757"/>
              <a:gd name="csX3" fmla="*/ 220242 w 427541"/>
              <a:gd name="csY3" fmla="*/ 84585 h 140757"/>
              <a:gd name="csX4" fmla="*/ 334327 w 427541"/>
              <a:gd name="csY4" fmla="*/ 23812 h 140757"/>
              <a:gd name="csX5" fmla="*/ 427541 w 427541"/>
              <a:gd name="csY5" fmla="*/ 0 h 140757"/>
              <a:gd name="csX0" fmla="*/ 0 w 385456"/>
              <a:gd name="csY0" fmla="*/ 130581 h 130581"/>
              <a:gd name="csX1" fmla="*/ 96202 w 385456"/>
              <a:gd name="csY1" fmla="*/ 108886 h 130581"/>
              <a:gd name="csX2" fmla="*/ 158114 w 385456"/>
              <a:gd name="csY2" fmla="*/ 92217 h 130581"/>
              <a:gd name="csX3" fmla="*/ 220242 w 385456"/>
              <a:gd name="csY3" fmla="*/ 74409 h 130581"/>
              <a:gd name="csX4" fmla="*/ 334327 w 385456"/>
              <a:gd name="csY4" fmla="*/ 13636 h 130581"/>
              <a:gd name="csX5" fmla="*/ 385456 w 385456"/>
              <a:gd name="csY5" fmla="*/ 0 h 130581"/>
              <a:gd name="csX0" fmla="*/ 0 w 523399"/>
              <a:gd name="csY0" fmla="*/ 168743 h 168743"/>
              <a:gd name="csX1" fmla="*/ 234145 w 523399"/>
              <a:gd name="csY1" fmla="*/ 108886 h 168743"/>
              <a:gd name="csX2" fmla="*/ 296057 w 523399"/>
              <a:gd name="csY2" fmla="*/ 92217 h 168743"/>
              <a:gd name="csX3" fmla="*/ 358185 w 523399"/>
              <a:gd name="csY3" fmla="*/ 74409 h 168743"/>
              <a:gd name="csX4" fmla="*/ 472270 w 523399"/>
              <a:gd name="csY4" fmla="*/ 13636 h 168743"/>
              <a:gd name="csX5" fmla="*/ 523399 w 523399"/>
              <a:gd name="csY5" fmla="*/ 0 h 168743"/>
              <a:gd name="csX0" fmla="*/ 0 w 616920"/>
              <a:gd name="csY0" fmla="*/ 186551 h 186551"/>
              <a:gd name="csX1" fmla="*/ 234145 w 616920"/>
              <a:gd name="csY1" fmla="*/ 126694 h 186551"/>
              <a:gd name="csX2" fmla="*/ 296057 w 616920"/>
              <a:gd name="csY2" fmla="*/ 110025 h 186551"/>
              <a:gd name="csX3" fmla="*/ 358185 w 616920"/>
              <a:gd name="csY3" fmla="*/ 92217 h 186551"/>
              <a:gd name="csX4" fmla="*/ 472270 w 616920"/>
              <a:gd name="csY4" fmla="*/ 31444 h 186551"/>
              <a:gd name="csX5" fmla="*/ 616920 w 616920"/>
              <a:gd name="csY5" fmla="*/ 0 h 186551"/>
              <a:gd name="csX0" fmla="*/ 0 w 647314"/>
              <a:gd name="csY0" fmla="*/ 204360 h 204360"/>
              <a:gd name="csX1" fmla="*/ 234145 w 647314"/>
              <a:gd name="csY1" fmla="*/ 144503 h 204360"/>
              <a:gd name="csX2" fmla="*/ 296057 w 647314"/>
              <a:gd name="csY2" fmla="*/ 127834 h 204360"/>
              <a:gd name="csX3" fmla="*/ 358185 w 647314"/>
              <a:gd name="csY3" fmla="*/ 110026 h 204360"/>
              <a:gd name="csX4" fmla="*/ 472270 w 647314"/>
              <a:gd name="csY4" fmla="*/ 49253 h 204360"/>
              <a:gd name="csX5" fmla="*/ 647314 w 647314"/>
              <a:gd name="csY5" fmla="*/ 0 h 204360"/>
              <a:gd name="csX0" fmla="*/ 0 w 647314"/>
              <a:gd name="csY0" fmla="*/ 204360 h 204360"/>
              <a:gd name="csX1" fmla="*/ 234145 w 647314"/>
              <a:gd name="csY1" fmla="*/ 144503 h 204360"/>
              <a:gd name="csX2" fmla="*/ 296057 w 647314"/>
              <a:gd name="csY2" fmla="*/ 127834 h 204360"/>
              <a:gd name="csX3" fmla="*/ 358185 w 647314"/>
              <a:gd name="csY3" fmla="*/ 110026 h 204360"/>
              <a:gd name="csX4" fmla="*/ 472270 w 647314"/>
              <a:gd name="csY4" fmla="*/ 49253 h 204360"/>
              <a:gd name="csX5" fmla="*/ 647314 w 647314"/>
              <a:gd name="csY5" fmla="*/ 0 h 204360"/>
              <a:gd name="csX0" fmla="*/ 0 w 670695"/>
              <a:gd name="csY0" fmla="*/ 217081 h 217081"/>
              <a:gd name="csX1" fmla="*/ 234145 w 670695"/>
              <a:gd name="csY1" fmla="*/ 157224 h 217081"/>
              <a:gd name="csX2" fmla="*/ 296057 w 670695"/>
              <a:gd name="csY2" fmla="*/ 140555 h 217081"/>
              <a:gd name="csX3" fmla="*/ 358185 w 670695"/>
              <a:gd name="csY3" fmla="*/ 122747 h 217081"/>
              <a:gd name="csX4" fmla="*/ 472270 w 670695"/>
              <a:gd name="csY4" fmla="*/ 61974 h 217081"/>
              <a:gd name="csX5" fmla="*/ 670695 w 670695"/>
              <a:gd name="csY5" fmla="*/ 0 h 217081"/>
              <a:gd name="csX0" fmla="*/ 0 w 705765"/>
              <a:gd name="csY0" fmla="*/ 211992 h 211992"/>
              <a:gd name="csX1" fmla="*/ 269215 w 705765"/>
              <a:gd name="csY1" fmla="*/ 157224 h 211992"/>
              <a:gd name="csX2" fmla="*/ 331127 w 705765"/>
              <a:gd name="csY2" fmla="*/ 140555 h 211992"/>
              <a:gd name="csX3" fmla="*/ 393255 w 705765"/>
              <a:gd name="csY3" fmla="*/ 122747 h 211992"/>
              <a:gd name="csX4" fmla="*/ 507340 w 705765"/>
              <a:gd name="csY4" fmla="*/ 61974 h 211992"/>
              <a:gd name="csX5" fmla="*/ 705765 w 705765"/>
              <a:gd name="csY5" fmla="*/ 0 h 211992"/>
              <a:gd name="csX0" fmla="*/ 0 w 705765"/>
              <a:gd name="csY0" fmla="*/ 211992 h 213947"/>
              <a:gd name="csX1" fmla="*/ 269215 w 705765"/>
              <a:gd name="csY1" fmla="*/ 157224 h 213947"/>
              <a:gd name="csX2" fmla="*/ 331127 w 705765"/>
              <a:gd name="csY2" fmla="*/ 140555 h 213947"/>
              <a:gd name="csX3" fmla="*/ 393255 w 705765"/>
              <a:gd name="csY3" fmla="*/ 122747 h 213947"/>
              <a:gd name="csX4" fmla="*/ 507340 w 705765"/>
              <a:gd name="csY4" fmla="*/ 61974 h 213947"/>
              <a:gd name="csX5" fmla="*/ 705765 w 705765"/>
              <a:gd name="csY5" fmla="*/ 0 h 213947"/>
              <a:gd name="csX0" fmla="*/ 0 w 733821"/>
              <a:gd name="csY0" fmla="*/ 211992 h 213947"/>
              <a:gd name="csX1" fmla="*/ 297271 w 733821"/>
              <a:gd name="csY1" fmla="*/ 157224 h 213947"/>
              <a:gd name="csX2" fmla="*/ 359183 w 733821"/>
              <a:gd name="csY2" fmla="*/ 140555 h 213947"/>
              <a:gd name="csX3" fmla="*/ 421311 w 733821"/>
              <a:gd name="csY3" fmla="*/ 122747 h 213947"/>
              <a:gd name="csX4" fmla="*/ 535396 w 733821"/>
              <a:gd name="csY4" fmla="*/ 61974 h 213947"/>
              <a:gd name="csX5" fmla="*/ 733821 w 733821"/>
              <a:gd name="csY5" fmla="*/ 0 h 213947"/>
              <a:gd name="csX0" fmla="*/ 0 w 733821"/>
              <a:gd name="csY0" fmla="*/ 211992 h 213947"/>
              <a:gd name="csX1" fmla="*/ 297271 w 733821"/>
              <a:gd name="csY1" fmla="*/ 157224 h 213947"/>
              <a:gd name="csX2" fmla="*/ 359183 w 733821"/>
              <a:gd name="csY2" fmla="*/ 140555 h 213947"/>
              <a:gd name="csX3" fmla="*/ 423649 w 733821"/>
              <a:gd name="csY3" fmla="*/ 107482 h 213947"/>
              <a:gd name="csX4" fmla="*/ 535396 w 733821"/>
              <a:gd name="csY4" fmla="*/ 61974 h 213947"/>
              <a:gd name="csX5" fmla="*/ 733821 w 733821"/>
              <a:gd name="csY5" fmla="*/ 0 h 2139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733821" h="213947">
                <a:moveTo>
                  <a:pt x="0" y="211992"/>
                </a:moveTo>
                <a:cubicBezTo>
                  <a:pt x="80386" y="224266"/>
                  <a:pt x="207533" y="175480"/>
                  <a:pt x="297271" y="157224"/>
                </a:cubicBezTo>
                <a:lnTo>
                  <a:pt x="359183" y="140555"/>
                </a:lnTo>
                <a:lnTo>
                  <a:pt x="423649" y="107482"/>
                </a:lnTo>
                <a:lnTo>
                  <a:pt x="535396" y="61974"/>
                </a:lnTo>
                <a:cubicBezTo>
                  <a:pt x="579716" y="51492"/>
                  <a:pt x="698853" y="20658"/>
                  <a:pt x="733821" y="0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8" name="Google Shape;7785;p29">
            <a:extLst>
              <a:ext uri="{FF2B5EF4-FFF2-40B4-BE49-F238E27FC236}">
                <a16:creationId xmlns:a16="http://schemas.microsoft.com/office/drawing/2014/main" id="{D6BC736C-1B47-4386-B2CA-C51C5C88978C}"/>
              </a:ext>
            </a:extLst>
          </p:cNvPr>
          <p:cNvSpPr/>
          <p:nvPr/>
        </p:nvSpPr>
        <p:spPr>
          <a:xfrm>
            <a:off x="8456356" y="458034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" name="Google Shape;7785;p29">
            <a:extLst>
              <a:ext uri="{FF2B5EF4-FFF2-40B4-BE49-F238E27FC236}">
                <a16:creationId xmlns:a16="http://schemas.microsoft.com/office/drawing/2014/main" id="{772D8DEA-532F-46CC-A7F5-EF7C95A817EE}"/>
              </a:ext>
            </a:extLst>
          </p:cNvPr>
          <p:cNvSpPr/>
          <p:nvPr/>
        </p:nvSpPr>
        <p:spPr>
          <a:xfrm>
            <a:off x="7618439" y="4770429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0" name="Полилиния: фигура 839">
            <a:extLst>
              <a:ext uri="{FF2B5EF4-FFF2-40B4-BE49-F238E27FC236}">
                <a16:creationId xmlns:a16="http://schemas.microsoft.com/office/drawing/2014/main" id="{A8010EB9-0265-4489-B0DE-6D25008AD8A7}"/>
              </a:ext>
            </a:extLst>
          </p:cNvPr>
          <p:cNvSpPr/>
          <p:nvPr/>
        </p:nvSpPr>
        <p:spPr>
          <a:xfrm>
            <a:off x="6651456" y="3839800"/>
            <a:ext cx="2226271" cy="510778"/>
          </a:xfrm>
          <a:custGeom>
            <a:avLst/>
            <a:gdLst>
              <a:gd name="csX0" fmla="*/ 0 w 2740025"/>
              <a:gd name="csY0" fmla="*/ 0 h 628650"/>
              <a:gd name="csX1" fmla="*/ 127000 w 2740025"/>
              <a:gd name="csY1" fmla="*/ 47625 h 628650"/>
              <a:gd name="csX2" fmla="*/ 225425 w 2740025"/>
              <a:gd name="csY2" fmla="*/ 76200 h 628650"/>
              <a:gd name="csX3" fmla="*/ 450850 w 2740025"/>
              <a:gd name="csY3" fmla="*/ 79375 h 628650"/>
              <a:gd name="csX4" fmla="*/ 704850 w 2740025"/>
              <a:gd name="csY4" fmla="*/ 76200 h 628650"/>
              <a:gd name="csX5" fmla="*/ 803275 w 2740025"/>
              <a:gd name="csY5" fmla="*/ 107950 h 628650"/>
              <a:gd name="csX6" fmla="*/ 930275 w 2740025"/>
              <a:gd name="csY6" fmla="*/ 104775 h 628650"/>
              <a:gd name="csX7" fmla="*/ 996950 w 2740025"/>
              <a:gd name="csY7" fmla="*/ 95250 h 628650"/>
              <a:gd name="csX8" fmla="*/ 1057275 w 2740025"/>
              <a:gd name="csY8" fmla="*/ 44450 h 628650"/>
              <a:gd name="csX9" fmla="*/ 1168400 w 2740025"/>
              <a:gd name="csY9" fmla="*/ 66675 h 628650"/>
              <a:gd name="csX10" fmla="*/ 1225550 w 2740025"/>
              <a:gd name="csY10" fmla="*/ 79375 h 628650"/>
              <a:gd name="csX11" fmla="*/ 1409700 w 2740025"/>
              <a:gd name="csY11" fmla="*/ 57150 h 628650"/>
              <a:gd name="csX12" fmla="*/ 1714500 w 2740025"/>
              <a:gd name="csY12" fmla="*/ 28575 h 628650"/>
              <a:gd name="csX13" fmla="*/ 1822450 w 2740025"/>
              <a:gd name="csY13" fmla="*/ 53975 h 628650"/>
              <a:gd name="csX14" fmla="*/ 1978025 w 2740025"/>
              <a:gd name="csY14" fmla="*/ 127000 h 628650"/>
              <a:gd name="csX15" fmla="*/ 2079625 w 2740025"/>
              <a:gd name="csY15" fmla="*/ 209550 h 628650"/>
              <a:gd name="csX16" fmla="*/ 2200275 w 2740025"/>
              <a:gd name="csY16" fmla="*/ 285750 h 628650"/>
              <a:gd name="csX17" fmla="*/ 2317750 w 2740025"/>
              <a:gd name="csY17" fmla="*/ 323850 h 628650"/>
              <a:gd name="csX18" fmla="*/ 2397125 w 2740025"/>
              <a:gd name="csY18" fmla="*/ 390525 h 628650"/>
              <a:gd name="csX19" fmla="*/ 2435225 w 2740025"/>
              <a:gd name="csY19" fmla="*/ 412750 h 628650"/>
              <a:gd name="csX20" fmla="*/ 2508250 w 2740025"/>
              <a:gd name="csY20" fmla="*/ 403225 h 628650"/>
              <a:gd name="csX21" fmla="*/ 2568575 w 2740025"/>
              <a:gd name="csY21" fmla="*/ 476250 h 628650"/>
              <a:gd name="csX22" fmla="*/ 2701925 w 2740025"/>
              <a:gd name="csY22" fmla="*/ 596900 h 628650"/>
              <a:gd name="csX23" fmla="*/ 2740025 w 2740025"/>
              <a:gd name="csY23" fmla="*/ 628650 h 6286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2740025" h="628650">
                <a:moveTo>
                  <a:pt x="0" y="0"/>
                </a:moveTo>
                <a:lnTo>
                  <a:pt x="127000" y="47625"/>
                </a:lnTo>
                <a:lnTo>
                  <a:pt x="225425" y="76200"/>
                </a:lnTo>
                <a:lnTo>
                  <a:pt x="450850" y="79375"/>
                </a:lnTo>
                <a:lnTo>
                  <a:pt x="704850" y="76200"/>
                </a:lnTo>
                <a:lnTo>
                  <a:pt x="803275" y="107950"/>
                </a:lnTo>
                <a:lnTo>
                  <a:pt x="930275" y="104775"/>
                </a:lnTo>
                <a:lnTo>
                  <a:pt x="996950" y="95250"/>
                </a:lnTo>
                <a:lnTo>
                  <a:pt x="1057275" y="44450"/>
                </a:lnTo>
                <a:lnTo>
                  <a:pt x="1168400" y="66675"/>
                </a:lnTo>
                <a:lnTo>
                  <a:pt x="1225550" y="79375"/>
                </a:lnTo>
                <a:lnTo>
                  <a:pt x="1409700" y="57150"/>
                </a:lnTo>
                <a:lnTo>
                  <a:pt x="1714500" y="28575"/>
                </a:lnTo>
                <a:lnTo>
                  <a:pt x="1822450" y="53975"/>
                </a:lnTo>
                <a:lnTo>
                  <a:pt x="1978025" y="127000"/>
                </a:lnTo>
                <a:lnTo>
                  <a:pt x="2079625" y="209550"/>
                </a:lnTo>
                <a:lnTo>
                  <a:pt x="2200275" y="285750"/>
                </a:lnTo>
                <a:lnTo>
                  <a:pt x="2317750" y="323850"/>
                </a:lnTo>
                <a:lnTo>
                  <a:pt x="2397125" y="390525"/>
                </a:lnTo>
                <a:lnTo>
                  <a:pt x="2435225" y="412750"/>
                </a:lnTo>
                <a:lnTo>
                  <a:pt x="2508250" y="403225"/>
                </a:lnTo>
                <a:lnTo>
                  <a:pt x="2568575" y="476250"/>
                </a:lnTo>
                <a:lnTo>
                  <a:pt x="2701925" y="596900"/>
                </a:lnTo>
                <a:lnTo>
                  <a:pt x="2740025" y="628650"/>
                </a:lnTo>
              </a:path>
            </a:pathLst>
          </a:custGeom>
          <a:noFill/>
          <a:ln w="57150">
            <a:solidFill>
              <a:srgbClr val="FFFFFF"/>
            </a:solidFill>
            <a:prstDash val="solid"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42" name="Freeform 2939">
            <a:extLst>
              <a:ext uri="{FF2B5EF4-FFF2-40B4-BE49-F238E27FC236}">
                <a16:creationId xmlns:a16="http://schemas.microsoft.com/office/drawing/2014/main" id="{EE6809CC-663E-45A4-A5DD-5117A3D725A2}"/>
              </a:ext>
            </a:extLst>
          </p:cNvPr>
          <p:cNvSpPr>
            <a:spLocks noEditPoints="1"/>
          </p:cNvSpPr>
          <p:nvPr/>
        </p:nvSpPr>
        <p:spPr bwMode="auto">
          <a:xfrm>
            <a:off x="8030468" y="3799531"/>
            <a:ext cx="70663" cy="65882"/>
          </a:xfrm>
          <a:custGeom>
            <a:avLst/>
            <a:gdLst>
              <a:gd name="T0" fmla="*/ 12 w 24"/>
              <a:gd name="T1" fmla="*/ 4 h 23"/>
              <a:gd name="T2" fmla="*/ 20 w 24"/>
              <a:gd name="T3" fmla="*/ 12 h 23"/>
              <a:gd name="T4" fmla="*/ 12 w 24"/>
              <a:gd name="T5" fmla="*/ 19 h 23"/>
              <a:gd name="T6" fmla="*/ 4 w 24"/>
              <a:gd name="T7" fmla="*/ 12 h 23"/>
              <a:gd name="T8" fmla="*/ 12 w 24"/>
              <a:gd name="T9" fmla="*/ 4 h 23"/>
              <a:gd name="T10" fmla="*/ 12 w 24"/>
              <a:gd name="T11" fmla="*/ 0 h 23"/>
              <a:gd name="T12" fmla="*/ 0 w 24"/>
              <a:gd name="T13" fmla="*/ 12 h 23"/>
              <a:gd name="T14" fmla="*/ 12 w 24"/>
              <a:gd name="T15" fmla="*/ 23 h 23"/>
              <a:gd name="T16" fmla="*/ 24 w 24"/>
              <a:gd name="T17" fmla="*/ 12 h 23"/>
              <a:gd name="T18" fmla="*/ 12 w 24"/>
              <a:gd name="T1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3">
                <a:moveTo>
                  <a:pt x="12" y="4"/>
                </a:moveTo>
                <a:cubicBezTo>
                  <a:pt x="16" y="4"/>
                  <a:pt x="20" y="7"/>
                  <a:pt x="20" y="12"/>
                </a:cubicBezTo>
                <a:cubicBezTo>
                  <a:pt x="20" y="16"/>
                  <a:pt x="16" y="19"/>
                  <a:pt x="12" y="19"/>
                </a:cubicBezTo>
                <a:cubicBezTo>
                  <a:pt x="8" y="19"/>
                  <a:pt x="4" y="16"/>
                  <a:pt x="4" y="12"/>
                </a:cubicBezTo>
                <a:cubicBezTo>
                  <a:pt x="4" y="7"/>
                  <a:pt x="8" y="4"/>
                  <a:pt x="12" y="4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3"/>
                  <a:pt x="12" y="23"/>
                </a:cubicBezTo>
                <a:cubicBezTo>
                  <a:pt x="18" y="23"/>
                  <a:pt x="24" y="18"/>
                  <a:pt x="24" y="12"/>
                </a:cubicBezTo>
                <a:cubicBezTo>
                  <a:pt x="24" y="5"/>
                  <a:pt x="18" y="0"/>
                  <a:pt x="12" y="0"/>
                </a:cubicBezTo>
                <a:close/>
              </a:path>
            </a:pathLst>
          </a:cu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Freeform 2941">
            <a:extLst>
              <a:ext uri="{FF2B5EF4-FFF2-40B4-BE49-F238E27FC236}">
                <a16:creationId xmlns:a16="http://schemas.microsoft.com/office/drawing/2014/main" id="{4663F419-A484-44D3-A0D6-6BC7AB37E65E}"/>
              </a:ext>
            </a:extLst>
          </p:cNvPr>
          <p:cNvSpPr>
            <a:spLocks noEditPoints="1"/>
          </p:cNvSpPr>
          <p:nvPr/>
        </p:nvSpPr>
        <p:spPr bwMode="auto">
          <a:xfrm>
            <a:off x="8845295" y="4267296"/>
            <a:ext cx="70663" cy="65882"/>
          </a:xfrm>
          <a:custGeom>
            <a:avLst/>
            <a:gdLst>
              <a:gd name="T0" fmla="*/ 12 w 24"/>
              <a:gd name="T1" fmla="*/ 4 h 23"/>
              <a:gd name="T2" fmla="*/ 20 w 24"/>
              <a:gd name="T3" fmla="*/ 12 h 23"/>
              <a:gd name="T4" fmla="*/ 12 w 24"/>
              <a:gd name="T5" fmla="*/ 19 h 23"/>
              <a:gd name="T6" fmla="*/ 4 w 24"/>
              <a:gd name="T7" fmla="*/ 12 h 23"/>
              <a:gd name="T8" fmla="*/ 12 w 24"/>
              <a:gd name="T9" fmla="*/ 4 h 23"/>
              <a:gd name="T10" fmla="*/ 12 w 24"/>
              <a:gd name="T11" fmla="*/ 0 h 23"/>
              <a:gd name="T12" fmla="*/ 0 w 24"/>
              <a:gd name="T13" fmla="*/ 12 h 23"/>
              <a:gd name="T14" fmla="*/ 12 w 24"/>
              <a:gd name="T15" fmla="*/ 23 h 23"/>
              <a:gd name="T16" fmla="*/ 24 w 24"/>
              <a:gd name="T17" fmla="*/ 12 h 23"/>
              <a:gd name="T18" fmla="*/ 12 w 24"/>
              <a:gd name="T1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3">
                <a:moveTo>
                  <a:pt x="12" y="4"/>
                </a:moveTo>
                <a:cubicBezTo>
                  <a:pt x="16" y="4"/>
                  <a:pt x="20" y="7"/>
                  <a:pt x="20" y="12"/>
                </a:cubicBezTo>
                <a:cubicBezTo>
                  <a:pt x="20" y="16"/>
                  <a:pt x="16" y="19"/>
                  <a:pt x="12" y="19"/>
                </a:cubicBezTo>
                <a:cubicBezTo>
                  <a:pt x="8" y="19"/>
                  <a:pt x="4" y="16"/>
                  <a:pt x="4" y="12"/>
                </a:cubicBezTo>
                <a:cubicBezTo>
                  <a:pt x="4" y="7"/>
                  <a:pt x="8" y="4"/>
                  <a:pt x="12" y="4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3"/>
                  <a:pt x="12" y="23"/>
                </a:cubicBezTo>
                <a:cubicBezTo>
                  <a:pt x="18" y="23"/>
                  <a:pt x="24" y="18"/>
                  <a:pt x="24" y="12"/>
                </a:cubicBezTo>
                <a:cubicBezTo>
                  <a:pt x="24" y="5"/>
                  <a:pt x="18" y="0"/>
                  <a:pt x="12" y="0"/>
                </a:cubicBezTo>
                <a:close/>
              </a:path>
            </a:pathLst>
          </a:cu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pic>
        <p:nvPicPr>
          <p:cNvPr id="29" name="Рисунок 28">
            <a:extLst>
              <a:ext uri="{FF2B5EF4-FFF2-40B4-BE49-F238E27FC236}">
                <a16:creationId xmlns:a16="http://schemas.microsoft.com/office/drawing/2014/main" id="{1432239E-1AA4-49DC-B7A1-5C774A41125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3641" b="96845" l="5556" r="95000">
                        <a14:foregroundMark x1="6111" y1="68447" x2="6111" y2="68447"/>
                        <a14:foregroundMark x1="24722" y1="94175" x2="24722" y2="94175"/>
                        <a14:foregroundMark x1="24722" y1="96845" x2="24722" y2="96845"/>
                        <a14:foregroundMark x1="89167" y1="8495" x2="89167" y2="8495"/>
                        <a14:foregroundMark x1="95000" y1="3641" x2="95000" y2="364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0148" y="1566390"/>
            <a:ext cx="130996" cy="149918"/>
          </a:xfrm>
          <a:prstGeom prst="rect">
            <a:avLst/>
          </a:prstGeom>
        </p:spPr>
      </p:pic>
      <p:pic>
        <p:nvPicPr>
          <p:cNvPr id="849" name="Рисунок 848">
            <a:extLst>
              <a:ext uri="{FF2B5EF4-FFF2-40B4-BE49-F238E27FC236}">
                <a16:creationId xmlns:a16="http://schemas.microsoft.com/office/drawing/2014/main" id="{EA5D69AF-6363-49EB-8981-C319FA802D84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3641" b="96845" l="5556" r="95000">
                        <a14:foregroundMark x1="6111" y1="68447" x2="6111" y2="68447"/>
                        <a14:foregroundMark x1="24722" y1="94175" x2="24722" y2="94175"/>
                        <a14:foregroundMark x1="24722" y1="96845" x2="24722" y2="96845"/>
                        <a14:foregroundMark x1="89167" y1="8495" x2="89167" y2="8495"/>
                        <a14:foregroundMark x1="95000" y1="3641" x2="95000" y2="364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7889" y="1407176"/>
            <a:ext cx="146050" cy="167147"/>
          </a:xfrm>
          <a:prstGeom prst="rect">
            <a:avLst/>
          </a:prstGeom>
        </p:spPr>
      </p:pic>
      <p:sp>
        <p:nvSpPr>
          <p:cNvPr id="2" name="Полилиния: фигура 1">
            <a:extLst>
              <a:ext uri="{FF2B5EF4-FFF2-40B4-BE49-F238E27FC236}">
                <a16:creationId xmlns:a16="http://schemas.microsoft.com/office/drawing/2014/main" id="{53409DE9-22BE-F2B8-7597-C237D39ECAC9}"/>
              </a:ext>
            </a:extLst>
          </p:cNvPr>
          <p:cNvSpPr/>
          <p:nvPr/>
        </p:nvSpPr>
        <p:spPr>
          <a:xfrm>
            <a:off x="7472104" y="2622955"/>
            <a:ext cx="255058" cy="36491"/>
          </a:xfrm>
          <a:custGeom>
            <a:avLst/>
            <a:gdLst>
              <a:gd name="csX0" fmla="*/ 209550 w 209550"/>
              <a:gd name="csY0" fmla="*/ 88900 h 88900"/>
              <a:gd name="csX1" fmla="*/ 139700 w 209550"/>
              <a:gd name="csY1" fmla="*/ 44450 h 88900"/>
              <a:gd name="csX2" fmla="*/ 50800 w 209550"/>
              <a:gd name="csY2" fmla="*/ 25400 h 88900"/>
              <a:gd name="csX3" fmla="*/ 0 w 209550"/>
              <a:gd name="csY3" fmla="*/ 0 h 88900"/>
              <a:gd name="csX0" fmla="*/ 158750 w 158750"/>
              <a:gd name="csY0" fmla="*/ 63500 h 63500"/>
              <a:gd name="csX1" fmla="*/ 88900 w 158750"/>
              <a:gd name="csY1" fmla="*/ 19050 h 63500"/>
              <a:gd name="csX2" fmla="*/ 0 w 158750"/>
              <a:gd name="csY2" fmla="*/ 0 h 63500"/>
              <a:gd name="csX0" fmla="*/ 203994 w 203994"/>
              <a:gd name="csY0" fmla="*/ 92075 h 92075"/>
              <a:gd name="csX1" fmla="*/ 134144 w 203994"/>
              <a:gd name="csY1" fmla="*/ 47625 h 92075"/>
              <a:gd name="csX2" fmla="*/ 0 w 203994"/>
              <a:gd name="csY2" fmla="*/ 0 h 92075"/>
              <a:gd name="csX0" fmla="*/ 203994 w 203994"/>
              <a:gd name="csY0" fmla="*/ 92075 h 92075"/>
              <a:gd name="csX1" fmla="*/ 86519 w 203994"/>
              <a:gd name="csY1" fmla="*/ 47625 h 92075"/>
              <a:gd name="csX2" fmla="*/ 0 w 203994"/>
              <a:gd name="csY2" fmla="*/ 0 h 92075"/>
              <a:gd name="csX0" fmla="*/ 117475 w 117475"/>
              <a:gd name="csY0" fmla="*/ 44450 h 44450"/>
              <a:gd name="csX1" fmla="*/ 0 w 117475"/>
              <a:gd name="csY1" fmla="*/ 0 h 44450"/>
              <a:gd name="csX0" fmla="*/ 162719 w 162719"/>
              <a:gd name="csY0" fmla="*/ 65881 h 65881"/>
              <a:gd name="csX1" fmla="*/ 0 w 162719"/>
              <a:gd name="csY1" fmla="*/ 0 h 65881"/>
              <a:gd name="csX0" fmla="*/ 129382 w 129382"/>
              <a:gd name="csY0" fmla="*/ 56356 h 56356"/>
              <a:gd name="csX1" fmla="*/ 0 w 129382"/>
              <a:gd name="csY1" fmla="*/ 0 h 56356"/>
              <a:gd name="csX0" fmla="*/ 243682 w 243682"/>
              <a:gd name="csY0" fmla="*/ 92075 h 92075"/>
              <a:gd name="csX1" fmla="*/ 0 w 243682"/>
              <a:gd name="csY1" fmla="*/ 0 h 92075"/>
              <a:gd name="csX0" fmla="*/ 243682 w 243682"/>
              <a:gd name="csY0" fmla="*/ 92075 h 92075"/>
              <a:gd name="csX1" fmla="*/ 0 w 243682"/>
              <a:gd name="csY1" fmla="*/ 0 h 92075"/>
              <a:gd name="csX0" fmla="*/ 346076 w 346076"/>
              <a:gd name="csY0" fmla="*/ 89694 h 89694"/>
              <a:gd name="csX1" fmla="*/ 0 w 346076"/>
              <a:gd name="csY1" fmla="*/ 0 h 89694"/>
              <a:gd name="csX0" fmla="*/ 346076 w 346076"/>
              <a:gd name="csY0" fmla="*/ 97182 h 97182"/>
              <a:gd name="csX1" fmla="*/ 0 w 346076"/>
              <a:gd name="csY1" fmla="*/ 7488 h 97182"/>
              <a:gd name="csX0" fmla="*/ 346076 w 346076"/>
              <a:gd name="csY0" fmla="*/ 98446 h 98446"/>
              <a:gd name="csX1" fmla="*/ 132942 w 346076"/>
              <a:gd name="csY1" fmla="*/ 3563 h 98446"/>
              <a:gd name="csX2" fmla="*/ 0 w 346076"/>
              <a:gd name="csY2" fmla="*/ 8752 h 98446"/>
              <a:gd name="csX0" fmla="*/ 346076 w 346076"/>
              <a:gd name="csY0" fmla="*/ 96903 h 96903"/>
              <a:gd name="csX1" fmla="*/ 178186 w 346076"/>
              <a:gd name="csY1" fmla="*/ 28214 h 96903"/>
              <a:gd name="csX2" fmla="*/ 0 w 346076"/>
              <a:gd name="csY2" fmla="*/ 7209 h 96903"/>
              <a:gd name="csX0" fmla="*/ 346076 w 346076"/>
              <a:gd name="csY0" fmla="*/ 109982 h 109982"/>
              <a:gd name="csX1" fmla="*/ 178186 w 346076"/>
              <a:gd name="csY1" fmla="*/ 41293 h 109982"/>
              <a:gd name="csX2" fmla="*/ 0 w 346076"/>
              <a:gd name="csY2" fmla="*/ 20288 h 109982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443707 w 443707"/>
              <a:gd name="csY0" fmla="*/ 103819 h 103819"/>
              <a:gd name="csX1" fmla="*/ 271054 w 443707"/>
              <a:gd name="csY1" fmla="*/ 44655 h 103819"/>
              <a:gd name="csX2" fmla="*/ 0 w 443707"/>
              <a:gd name="csY2" fmla="*/ 18887 h 103819"/>
              <a:gd name="csX0" fmla="*/ 443707 w 443707"/>
              <a:gd name="csY0" fmla="*/ 107315 h 107315"/>
              <a:gd name="csX1" fmla="*/ 271054 w 443707"/>
              <a:gd name="csY1" fmla="*/ 48151 h 107315"/>
              <a:gd name="csX2" fmla="*/ 168661 w 443707"/>
              <a:gd name="csY2" fmla="*/ 526 h 107315"/>
              <a:gd name="csX3" fmla="*/ 0 w 443707"/>
              <a:gd name="csY3" fmla="*/ 22383 h 107315"/>
              <a:gd name="csX0" fmla="*/ 443707 w 443707"/>
              <a:gd name="csY0" fmla="*/ 106998 h 106998"/>
              <a:gd name="csX1" fmla="*/ 271054 w 443707"/>
              <a:gd name="csY1" fmla="*/ 47834 h 106998"/>
              <a:gd name="csX2" fmla="*/ 168661 w 443707"/>
              <a:gd name="csY2" fmla="*/ 209 h 106998"/>
              <a:gd name="csX3" fmla="*/ 0 w 443707"/>
              <a:gd name="csY3" fmla="*/ 22066 h 106998"/>
              <a:gd name="csX0" fmla="*/ 443707 w 443707"/>
              <a:gd name="csY0" fmla="*/ 107032 h 107032"/>
              <a:gd name="csX1" fmla="*/ 271054 w 443707"/>
              <a:gd name="csY1" fmla="*/ 47868 h 107032"/>
              <a:gd name="csX2" fmla="*/ 168661 w 443707"/>
              <a:gd name="csY2" fmla="*/ 243 h 107032"/>
              <a:gd name="csX3" fmla="*/ 0 w 443707"/>
              <a:gd name="csY3" fmla="*/ 22100 h 107032"/>
              <a:gd name="csX0" fmla="*/ 479426 w 479426"/>
              <a:gd name="csY0" fmla="*/ 107157 h 107157"/>
              <a:gd name="csX1" fmla="*/ 306773 w 479426"/>
              <a:gd name="csY1" fmla="*/ 47993 h 107157"/>
              <a:gd name="csX2" fmla="*/ 204380 w 479426"/>
              <a:gd name="csY2" fmla="*/ 368 h 107157"/>
              <a:gd name="csX3" fmla="*/ 0 w 479426"/>
              <a:gd name="csY3" fmla="*/ 3175 h 107157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0 w 519907"/>
              <a:gd name="csY3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347254 w 347254"/>
              <a:gd name="csY0" fmla="*/ 61487 h 61487"/>
              <a:gd name="csX1" fmla="*/ 244861 w 347254"/>
              <a:gd name="csY1" fmla="*/ 13862 h 61487"/>
              <a:gd name="csX2" fmla="*/ 104368 w 347254"/>
              <a:gd name="csY2" fmla="*/ 44818 h 61487"/>
              <a:gd name="csX3" fmla="*/ 0 w 347254"/>
              <a:gd name="csY3" fmla="*/ 0 h 61487"/>
              <a:gd name="csX0" fmla="*/ 299629 w 299629"/>
              <a:gd name="csY0" fmla="*/ 32912 h 44912"/>
              <a:gd name="csX1" fmla="*/ 244861 w 299629"/>
              <a:gd name="csY1" fmla="*/ 13862 h 44912"/>
              <a:gd name="csX2" fmla="*/ 104368 w 299629"/>
              <a:gd name="csY2" fmla="*/ 44818 h 44912"/>
              <a:gd name="csX3" fmla="*/ 0 w 299629"/>
              <a:gd name="csY3" fmla="*/ 0 h 44912"/>
              <a:gd name="csX0" fmla="*/ 313917 w 313917"/>
              <a:gd name="csY0" fmla="*/ 35293 h 44912"/>
              <a:gd name="csX1" fmla="*/ 244861 w 313917"/>
              <a:gd name="csY1" fmla="*/ 13862 h 44912"/>
              <a:gd name="csX2" fmla="*/ 104368 w 313917"/>
              <a:gd name="csY2" fmla="*/ 44818 h 44912"/>
              <a:gd name="csX3" fmla="*/ 0 w 313917"/>
              <a:gd name="csY3" fmla="*/ 0 h 4491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13917" h="44912">
                <a:moveTo>
                  <a:pt x="313917" y="35293"/>
                </a:moveTo>
                <a:cubicBezTo>
                  <a:pt x="261329" y="18289"/>
                  <a:pt x="290037" y="18157"/>
                  <a:pt x="244861" y="13862"/>
                </a:cubicBezTo>
                <a:cubicBezTo>
                  <a:pt x="205174" y="6321"/>
                  <a:pt x="145178" y="47128"/>
                  <a:pt x="104368" y="44818"/>
                </a:cubicBezTo>
                <a:cubicBezTo>
                  <a:pt x="63558" y="42508"/>
                  <a:pt x="34857" y="14613"/>
                  <a:pt x="0" y="0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4" name="Google Shape;7785;p29">
            <a:extLst>
              <a:ext uri="{FF2B5EF4-FFF2-40B4-BE49-F238E27FC236}">
                <a16:creationId xmlns:a16="http://schemas.microsoft.com/office/drawing/2014/main" id="{A4A65F23-B119-4E56-BB40-281837F48816}"/>
              </a:ext>
            </a:extLst>
          </p:cNvPr>
          <p:cNvSpPr/>
          <p:nvPr/>
        </p:nvSpPr>
        <p:spPr>
          <a:xfrm>
            <a:off x="6458869" y="4056696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Rectangle 759">
            <a:extLst>
              <a:ext uri="{FF2B5EF4-FFF2-40B4-BE49-F238E27FC236}">
                <a16:creationId xmlns:a16="http://schemas.microsoft.com/office/drawing/2014/main" id="{E497A487-FB59-4F57-B3E2-FFDA1B4B4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4378" y="134945"/>
            <a:ext cx="7920967" cy="29972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 defTabSz="742950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</a:t>
            </a:r>
          </a:p>
        </p:txBody>
      </p:sp>
      <p:sp>
        <p:nvSpPr>
          <p:cNvPr id="312" name="Line 809">
            <a:extLst>
              <a:ext uri="{FF2B5EF4-FFF2-40B4-BE49-F238E27FC236}">
                <a16:creationId xmlns:a16="http://schemas.microsoft.com/office/drawing/2014/main" id="{7D5CBFF8-22C4-492D-A15A-FD6D41B8705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4392" y="509733"/>
            <a:ext cx="7920967" cy="0"/>
          </a:xfrm>
          <a:prstGeom prst="line">
            <a:avLst/>
          </a:prstGeom>
          <a:noFill/>
          <a:ln w="57150" cmpd="thinThick">
            <a:solidFill>
              <a:sysClr val="window" lastClr="FFFFFF">
                <a:lumMod val="50000"/>
              </a:sysClr>
            </a:solidFill>
            <a:round/>
            <a:headEnd/>
            <a:tailEnd/>
          </a:ln>
        </p:spPr>
        <p:txBody>
          <a:bodyPr/>
          <a:lstStyle/>
          <a:p>
            <a:pPr defTabSz="742969">
              <a:defRPr/>
            </a:pPr>
            <a:endParaRPr lang="ru-RU" sz="1463" kern="0" dirty="0">
              <a:solidFill>
                <a:prstClr val="black"/>
              </a:solidFill>
              <a:latin typeface="Arial" charset="0"/>
            </a:endParaRPr>
          </a:p>
        </p:txBody>
      </p:sp>
      <p:pic>
        <p:nvPicPr>
          <p:cNvPr id="313" name="Picture 9" descr="Логотип copy">
            <a:extLst>
              <a:ext uri="{FF2B5EF4-FFF2-40B4-BE49-F238E27FC236}">
                <a16:creationId xmlns:a16="http://schemas.microsoft.com/office/drawing/2014/main" id="{95BC8AAC-3B4A-4F0A-9A7C-5D1F89AFB9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2271" y="127030"/>
            <a:ext cx="546445" cy="5196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9" name="Номер слайда 1">
            <a:extLst>
              <a:ext uri="{FF2B5EF4-FFF2-40B4-BE49-F238E27FC236}">
                <a16:creationId xmlns:a16="http://schemas.microsoft.com/office/drawing/2014/main" id="{FEB03AD7-2565-4459-AFF3-A7BD0B4E3E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716705" y="6550383"/>
            <a:ext cx="2228850" cy="365125"/>
          </a:xfrm>
        </p:spPr>
        <p:txBody>
          <a:bodyPr/>
          <a:lstStyle/>
          <a:p>
            <a:pPr defTabSz="914423"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  <a:latin typeface="Calibri"/>
              </a:rPr>
              <a:pPr defTabSz="914423">
                <a:defRPr/>
              </a:pPr>
              <a:t>12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3648231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899094" y="-13656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4" y="-21071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 (ПРОДОЛЖЕНИЕ)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928686" y="367691"/>
            <a:ext cx="7920967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869799" y="377398"/>
            <a:ext cx="4225208" cy="29863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algn="just">
              <a:spcAft>
                <a:spcPts val="488"/>
              </a:spcAft>
              <a:defRPr/>
            </a:pPr>
            <a:r>
              <a:rPr lang="ru-RU" sz="1500" dirty="0">
                <a:solidFill>
                  <a:prstClr val="black"/>
                </a:solidFill>
                <a:latin typeface="Times New Roman" panose="02020603050405020304" pitchFamily="18" charset="0"/>
              </a:rPr>
              <a:t>                    </a:t>
            </a:r>
            <a:endParaRPr lang="ru-RU" sz="155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defRPr/>
            </a:pP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УВЕЛИЧЕНА ПЕРЕРАБАТЫВАЮЩАЯ СПОСОБНОСТЬ за счет:</a:t>
            </a:r>
          </a:p>
          <a:p>
            <a:pPr marL="360363" lvl="1"/>
            <a:endParaRPr lang="ru-RU" sz="1550" dirty="0">
              <a:solidFill>
                <a:prstClr val="black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Строительства 4 путей на ст.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Шу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что позволило увеличить пропускную способность с 11 до 20 пар поездов в сутки;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Строительства 4 путей на ст. </a:t>
            </a: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Сарышаған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что позволило увеличить пропускную способность с 25 до 29 пар поездов в сутки. </a:t>
            </a:r>
            <a:endParaRPr lang="ru-RU" sz="1400" dirty="0">
              <a:solidFill>
                <a:srgbClr val="002060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55833" y="652749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13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59531" y="1241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8" name="Рисунок 717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id="{C0C3DB49-DAA5-4988-87ED-7EE7EC4AD99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21" t="62296" r="86731" b="21532"/>
          <a:stretch/>
        </p:blipFill>
        <p:spPr>
          <a:xfrm>
            <a:off x="41495" y="3922429"/>
            <a:ext cx="887190" cy="746692"/>
          </a:xfrm>
          <a:prstGeom prst="rect">
            <a:avLst/>
          </a:prstGeom>
        </p:spPr>
      </p:pic>
      <p:pic>
        <p:nvPicPr>
          <p:cNvPr id="5" name="Рисунок 4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id="{762723EA-E295-417A-9B16-D8A7149104B3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4" t="22553" r="88315" b="62611"/>
          <a:stretch/>
        </p:blipFill>
        <p:spPr>
          <a:xfrm>
            <a:off x="19816" y="782290"/>
            <a:ext cx="887190" cy="753327"/>
          </a:xfrm>
          <a:prstGeom prst="rect">
            <a:avLst/>
          </a:prstGeom>
        </p:spPr>
      </p:pic>
      <p:pic>
        <p:nvPicPr>
          <p:cNvPr id="8" name="Рисунок 7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id="{F077ACD6-C6AF-4446-A66D-DA84D341AAAB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098" t="22806" r="2231" b="45635"/>
          <a:stretch/>
        </p:blipFill>
        <p:spPr>
          <a:xfrm>
            <a:off x="5124302" y="672574"/>
            <a:ext cx="4781698" cy="2537337"/>
          </a:xfrm>
          <a:prstGeom prst="rect">
            <a:avLst/>
          </a:prstGeom>
        </p:spPr>
      </p:pic>
      <p:pic>
        <p:nvPicPr>
          <p:cNvPr id="10" name="Рисунок 9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id="{4102C620-D11F-4F7E-979A-48B9402EFF70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978" t="61855" r="2231" b="11292"/>
          <a:stretch/>
        </p:blipFill>
        <p:spPr>
          <a:xfrm>
            <a:off x="5418034" y="3892055"/>
            <a:ext cx="4339985" cy="2218184"/>
          </a:xfrm>
          <a:prstGeom prst="rect">
            <a:avLst/>
          </a:prstGeom>
        </p:spPr>
      </p:pic>
      <p:sp>
        <p:nvSpPr>
          <p:cNvPr id="726" name="Прямоугольник 725">
            <a:extLst>
              <a:ext uri="{FF2B5EF4-FFF2-40B4-BE49-F238E27FC236}">
                <a16:creationId xmlns:a16="http://schemas.microsoft.com/office/drawing/2014/main" id="{0889FC0A-C96F-4884-A060-2106EBE4A15A}"/>
              </a:ext>
            </a:extLst>
          </p:cNvPr>
          <p:cNvSpPr/>
          <p:nvPr/>
        </p:nvSpPr>
        <p:spPr>
          <a:xfrm>
            <a:off x="928686" y="3535796"/>
            <a:ext cx="4225208" cy="24911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algn="just">
              <a:spcAft>
                <a:spcPts val="488"/>
              </a:spcAft>
              <a:defRPr/>
            </a:pPr>
            <a:r>
              <a:rPr lang="ru-RU" sz="1500" dirty="0">
                <a:solidFill>
                  <a:prstClr val="black"/>
                </a:solidFill>
                <a:latin typeface="Times New Roman" panose="02020603050405020304" pitchFamily="18" charset="0"/>
              </a:rPr>
              <a:t>                    </a:t>
            </a:r>
            <a:endParaRPr lang="ru-RU" sz="155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 algn="just">
              <a:lnSpc>
                <a:spcPct val="150000"/>
              </a:lnSpc>
              <a:defRPr/>
            </a:pP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Реализована производственная программа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5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предусматривающая проведение ремонтных работ пути, при плане на 1 полугодие 2026 года - </a:t>
            </a: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603 км</a:t>
            </a:r>
            <a:r>
              <a:rPr lang="ru-RU" sz="155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факт выполнения составил </a:t>
            </a: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686 км</a:t>
            </a:r>
            <a:r>
              <a:rPr lang="ru-RU" sz="155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или </a:t>
            </a: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114%.</a:t>
            </a:r>
          </a:p>
          <a:p>
            <a:pPr marL="357188" lvl="0" indent="-357188" algn="just">
              <a:lnSpc>
                <a:spcPct val="150000"/>
              </a:lnSpc>
              <a:buFont typeface="Wingdings" pitchFamily="2" charset="2"/>
              <a:buChar char="v"/>
              <a:defRPr/>
            </a:pPr>
            <a:endParaRPr lang="ru-RU" sz="1550" dirty="0">
              <a:solidFill>
                <a:prstClr val="black"/>
              </a:solidFill>
              <a:highlight>
                <a:srgbClr val="FFFF00"/>
              </a:highlight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4" name="Прямая соединительная линия 13">
            <a:extLst>
              <a:ext uri="{FF2B5EF4-FFF2-40B4-BE49-F238E27FC236}">
                <a16:creationId xmlns:a16="http://schemas.microsoft.com/office/drawing/2014/main" id="{52BC1C75-20F6-425A-A755-0D692A08FA5E}"/>
              </a:ext>
            </a:extLst>
          </p:cNvPr>
          <p:cNvCxnSpPr>
            <a:cxnSpLocks/>
          </p:cNvCxnSpPr>
          <p:nvPr/>
        </p:nvCxnSpPr>
        <p:spPr>
          <a:xfrm>
            <a:off x="431995" y="3572621"/>
            <a:ext cx="9326024" cy="0"/>
          </a:xfrm>
          <a:prstGeom prst="line">
            <a:avLst/>
          </a:prstGeom>
          <a:ln>
            <a:solidFill>
              <a:srgbClr val="336699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>
            <a:extLst>
              <a:ext uri="{FF2B5EF4-FFF2-40B4-BE49-F238E27FC236}">
                <a16:creationId xmlns:a16="http://schemas.microsoft.com/office/drawing/2014/main" id="{C6A85349-D735-4762-86D1-AA6106EC72F7}"/>
              </a:ext>
            </a:extLst>
          </p:cNvPr>
          <p:cNvCxnSpPr>
            <a:cxnSpLocks/>
          </p:cNvCxnSpPr>
          <p:nvPr/>
        </p:nvCxnSpPr>
        <p:spPr>
          <a:xfrm>
            <a:off x="992513" y="1278366"/>
            <a:ext cx="3960484" cy="0"/>
          </a:xfrm>
          <a:prstGeom prst="line">
            <a:avLst/>
          </a:prstGeom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6974599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6" y="66779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63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4" y="71997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 (ПРОДОЛЖЕНИЕ)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372337" y="460117"/>
            <a:ext cx="716132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63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105517" y="534528"/>
            <a:ext cx="4423280" cy="9848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Капитальный ремонт моста протяженностью 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728 метров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на участке </a:t>
            </a:r>
            <a:r>
              <a:rPr kumimoji="0" lang="ru-RU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Жилаево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– Пойма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721711" y="6564065"/>
            <a:ext cx="1250167" cy="318098"/>
          </a:xfrm>
        </p:spPr>
        <p:txBody>
          <a:bodyPr/>
          <a:lstStyle/>
          <a:p>
            <a:pPr marL="0" marR="0" lvl="0" indent="0" algn="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ru-RU" sz="975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16416" y="3660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Рисунок 4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:a16="http://schemas.microsoft.com/office/drawing/2014/main" id="{DF2EDDEC-52F2-4BB1-A660-64A291BE5D3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7" t="17894" r="87636" b="70546"/>
          <a:stretch/>
        </p:blipFill>
        <p:spPr>
          <a:xfrm>
            <a:off x="85218" y="943285"/>
            <a:ext cx="763399" cy="822122"/>
          </a:xfrm>
          <a:prstGeom prst="rect">
            <a:avLst/>
          </a:prstGeom>
        </p:spPr>
      </p:pic>
      <p:pic>
        <p:nvPicPr>
          <p:cNvPr id="12" name="Рисунок 11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:a16="http://schemas.microsoft.com/office/drawing/2014/main" id="{D031060A-35F9-467D-A8C1-DF8F9EEAFD5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27" t="66367" r="87466" b="22073"/>
          <a:stretch/>
        </p:blipFill>
        <p:spPr>
          <a:xfrm>
            <a:off x="148918" y="4204517"/>
            <a:ext cx="763399" cy="763398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:a16="http://schemas.microsoft.com/office/drawing/2014/main" id="{2EACDAD1-BCA1-4CB8-A41E-C99CC0BFA1B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7" t="82043" r="87380" b="6143"/>
          <a:stretch/>
        </p:blipFill>
        <p:spPr>
          <a:xfrm>
            <a:off x="125200" y="5412271"/>
            <a:ext cx="788773" cy="780177"/>
          </a:xfrm>
          <a:prstGeom prst="rect">
            <a:avLst/>
          </a:prstGeom>
        </p:spPr>
      </p:pic>
      <p:sp>
        <p:nvSpPr>
          <p:cNvPr id="734" name="Контактная сеть для видео ЦЭ">
            <a:extLst>
              <a:ext uri="{FF2B5EF4-FFF2-40B4-BE49-F238E27FC236}">
                <a16:creationId xmlns:a16="http://schemas.microsoft.com/office/drawing/2014/main" id="{556F7ABB-2FBE-4101-9C6C-C34D9CC9658E}"/>
              </a:ext>
            </a:extLst>
          </p:cNvPr>
          <p:cNvSpPr/>
          <p:nvPr/>
        </p:nvSpPr>
        <p:spPr>
          <a:xfrm>
            <a:off x="5756557" y="2529357"/>
            <a:ext cx="3156924" cy="1288126"/>
          </a:xfrm>
          <a:prstGeom prst="roundRect">
            <a:avLst>
              <a:gd name="adj" fmla="val 10000"/>
            </a:avLst>
          </a:prstGeom>
          <a:blipFill rotWithShape="1">
            <a:blip r:embed="rId4"/>
            <a:stretch>
              <a:fillRect/>
            </a:stretch>
          </a:blipFill>
          <a:ln w="12700" cap="flat" cmpd="sng" algn="ctr">
            <a:solidFill>
              <a:sysClr val="window" lastClr="FFFFFF">
                <a:hueOff val="0"/>
                <a:satOff val="0"/>
                <a:lumOff val="0"/>
                <a:alphaOff val="0"/>
              </a:sysClr>
            </a:solidFill>
            <a:prstDash val="solid"/>
            <a:miter lim="800000"/>
          </a:ln>
          <a:effectLst/>
        </p:spPr>
        <p:txBody>
          <a:bodyPr lIns="137160" tIns="68580" rIns="137160" bIns="68580"/>
          <a:lstStyle/>
          <a:p>
            <a:pPr marL="0" marR="0" lvl="0" indent="0" defTabSz="45722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hueOff val="0"/>
                  <a:satOff val="0"/>
                  <a:lumOff val="0"/>
                  <a:alphaOff val="0"/>
                </a:prst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735" name="Тяговые подстанции">
            <a:extLst>
              <a:ext uri="{FF2B5EF4-FFF2-40B4-BE49-F238E27FC236}">
                <a16:creationId xmlns:a16="http://schemas.microsoft.com/office/drawing/2014/main" id="{AF9957D6-B28D-4331-9870-04CCE8CB4F34}"/>
              </a:ext>
            </a:extLst>
          </p:cNvPr>
          <p:cNvPicPr/>
          <p:nvPr/>
        </p:nvPicPr>
        <p:blipFill rotWithShape="1">
          <a:blip r:embed="rId5"/>
          <a:srcRect l="35299" t="16232" r="6448" b="3410"/>
          <a:stretch/>
        </p:blipFill>
        <p:spPr>
          <a:xfrm>
            <a:off x="5756558" y="5396827"/>
            <a:ext cx="3156922" cy="1288127"/>
          </a:xfrm>
          <a:prstGeom prst="roundRect">
            <a:avLst/>
          </a:prstGeom>
          <a:blipFill rotWithShape="1">
            <a:blip r:embed="rId4"/>
            <a:stretch>
              <a:fillRect/>
            </a:stretch>
          </a:blipFill>
        </p:spPr>
      </p:pic>
      <p:pic>
        <p:nvPicPr>
          <p:cNvPr id="736" name="Энергетика">
            <a:extLst>
              <a:ext uri="{FF2B5EF4-FFF2-40B4-BE49-F238E27FC236}">
                <a16:creationId xmlns:a16="http://schemas.microsoft.com/office/drawing/2014/main" id="{6CA58685-35CB-4768-8CC5-BB4D581B3414}"/>
              </a:ext>
            </a:extLst>
          </p:cNvPr>
          <p:cNvPicPr/>
          <p:nvPr/>
        </p:nvPicPr>
        <p:blipFill rotWithShape="1">
          <a:blip r:embed="rId6"/>
          <a:srcRect t="9226" b="35519"/>
          <a:stretch/>
        </p:blipFill>
        <p:spPr>
          <a:xfrm>
            <a:off x="5756557" y="3999890"/>
            <a:ext cx="3156923" cy="1144599"/>
          </a:xfrm>
          <a:prstGeom prst="roundRect">
            <a:avLst/>
          </a:prstGeom>
          <a:blipFill rotWithShape="1">
            <a:blip r:embed="rId4"/>
            <a:stretch>
              <a:fillRect/>
            </a:stretch>
          </a:blipFill>
        </p:spPr>
      </p:pic>
      <p:pic>
        <p:nvPicPr>
          <p:cNvPr id="737" name="Picture 4" descr="C:\Users\zhumabai_m\Desktop\Иссо слайд\Новая папка (2)\PHOTO-2025-10-10-11-37-43.jpg">
            <a:extLst>
              <a:ext uri="{FF2B5EF4-FFF2-40B4-BE49-F238E27FC236}">
                <a16:creationId xmlns:a16="http://schemas.microsoft.com/office/drawing/2014/main" id="{AF28BAFD-2DBD-42BA-9A44-FE5A291063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6775" y="586582"/>
            <a:ext cx="3196706" cy="18057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38" name="Прямоугольник 737">
            <a:extLst>
              <a:ext uri="{FF2B5EF4-FFF2-40B4-BE49-F238E27FC236}">
                <a16:creationId xmlns:a16="http://schemas.microsoft.com/office/drawing/2014/main" id="{A13F9656-EFF0-4BFB-B865-A8DD80740249}"/>
              </a:ext>
            </a:extLst>
          </p:cNvPr>
          <p:cNvSpPr/>
          <p:nvPr/>
        </p:nvSpPr>
        <p:spPr>
          <a:xfrm>
            <a:off x="1129147" y="1354346"/>
            <a:ext cx="2963430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Ремонт на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30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объектах ИССО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Устранено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765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дефектов: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2 категория –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698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3 категория –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67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39" name="Прямоугольник 738">
            <a:extLst>
              <a:ext uri="{FF2B5EF4-FFF2-40B4-BE49-F238E27FC236}">
                <a16:creationId xmlns:a16="http://schemas.microsoft.com/office/drawing/2014/main" id="{5E15F133-695D-4675-BE12-FE79F922F03D}"/>
              </a:ext>
            </a:extLst>
          </p:cNvPr>
          <p:cNvSpPr/>
          <p:nvPr/>
        </p:nvSpPr>
        <p:spPr>
          <a:xfrm>
            <a:off x="1142973" y="2509433"/>
            <a:ext cx="3774097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Текущий ремонт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5 619 км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контактной сети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Замена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986 шт.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изоляторов,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17 193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зажимов и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19 882 шт.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поддерживающих струн.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40" name="Прямоугольник 739">
            <a:extLst>
              <a:ext uri="{FF2B5EF4-FFF2-40B4-BE49-F238E27FC236}">
                <a16:creationId xmlns:a16="http://schemas.microsoft.com/office/drawing/2014/main" id="{A46B00D4-24B3-4DE7-9A3F-B632ABAF21BA}"/>
              </a:ext>
            </a:extLst>
          </p:cNvPr>
          <p:cNvSpPr/>
          <p:nvPr/>
        </p:nvSpPr>
        <p:spPr>
          <a:xfrm>
            <a:off x="1167289" y="3706494"/>
            <a:ext cx="3930944" cy="13696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ru-RU" sz="1600" dirty="0">
              <a:solidFill>
                <a:prstClr val="black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  <a:p>
            <a:pPr lvl="0" algn="just">
              <a:lnSpc>
                <a:spcPct val="150000"/>
              </a:lnSpc>
              <a:defRPr/>
            </a:pP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Текущий ремонт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3 810 км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воздушных линий 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Замена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272 шт.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опор и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789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траверс. 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41" name="Прямоугольник 740">
            <a:extLst>
              <a:ext uri="{FF2B5EF4-FFF2-40B4-BE49-F238E27FC236}">
                <a16:creationId xmlns:a16="http://schemas.microsoft.com/office/drawing/2014/main" id="{5DBE4E30-2EDF-4957-8756-89A24937C8F4}"/>
              </a:ext>
            </a:extLst>
          </p:cNvPr>
          <p:cNvSpPr/>
          <p:nvPr/>
        </p:nvSpPr>
        <p:spPr>
          <a:xfrm>
            <a:off x="928686" y="5250947"/>
            <a:ext cx="3960486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Текущий ремонт на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42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тяговых подстанциях, 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103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тяговых трансформатора, 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231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трансформаторов тока, 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166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трансформаторов напряжения.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cxnSp>
        <p:nvCxnSpPr>
          <p:cNvPr id="18" name="Прямая соединительная линия 17">
            <a:extLst>
              <a:ext uri="{FF2B5EF4-FFF2-40B4-BE49-F238E27FC236}">
                <a16:creationId xmlns:a16="http://schemas.microsoft.com/office/drawing/2014/main" id="{8691CF22-5951-4F33-95B6-7ACAD3D7D492}"/>
              </a:ext>
            </a:extLst>
          </p:cNvPr>
          <p:cNvCxnSpPr>
            <a:cxnSpLocks/>
          </p:cNvCxnSpPr>
          <p:nvPr/>
        </p:nvCxnSpPr>
        <p:spPr>
          <a:xfrm>
            <a:off x="928686" y="586582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единительная линия 19">
            <a:extLst>
              <a:ext uri="{FF2B5EF4-FFF2-40B4-BE49-F238E27FC236}">
                <a16:creationId xmlns:a16="http://schemas.microsoft.com/office/drawing/2014/main" id="{78D5DD75-76AB-4CFD-A8B8-80953C348A13}"/>
              </a:ext>
            </a:extLst>
          </p:cNvPr>
          <p:cNvCxnSpPr>
            <a:cxnSpLocks/>
          </p:cNvCxnSpPr>
          <p:nvPr/>
        </p:nvCxnSpPr>
        <p:spPr>
          <a:xfrm>
            <a:off x="285277" y="2466703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0" name="Прямая соединительная линия 749">
            <a:extLst>
              <a:ext uri="{FF2B5EF4-FFF2-40B4-BE49-F238E27FC236}">
                <a16:creationId xmlns:a16="http://schemas.microsoft.com/office/drawing/2014/main" id="{3685759C-DC01-4807-998C-F17DEDF1C8A8}"/>
              </a:ext>
            </a:extLst>
          </p:cNvPr>
          <p:cNvCxnSpPr>
            <a:cxnSpLocks/>
          </p:cNvCxnSpPr>
          <p:nvPr/>
        </p:nvCxnSpPr>
        <p:spPr>
          <a:xfrm>
            <a:off x="928686" y="1620274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1" name="Прямая соединительная линия 750">
            <a:extLst>
              <a:ext uri="{FF2B5EF4-FFF2-40B4-BE49-F238E27FC236}">
                <a16:creationId xmlns:a16="http://schemas.microsoft.com/office/drawing/2014/main" id="{A9CD2F44-28B9-45A6-8385-CD8BC3F443D1}"/>
              </a:ext>
            </a:extLst>
          </p:cNvPr>
          <p:cNvCxnSpPr>
            <a:cxnSpLocks/>
          </p:cNvCxnSpPr>
          <p:nvPr/>
        </p:nvCxnSpPr>
        <p:spPr>
          <a:xfrm>
            <a:off x="928686" y="2717200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2" name="Прямая соединительная линия 751">
            <a:extLst>
              <a:ext uri="{FF2B5EF4-FFF2-40B4-BE49-F238E27FC236}">
                <a16:creationId xmlns:a16="http://schemas.microsoft.com/office/drawing/2014/main" id="{9E97F42F-061F-482F-BA15-00F841021E08}"/>
              </a:ext>
            </a:extLst>
          </p:cNvPr>
          <p:cNvCxnSpPr>
            <a:cxnSpLocks/>
          </p:cNvCxnSpPr>
          <p:nvPr/>
        </p:nvCxnSpPr>
        <p:spPr>
          <a:xfrm>
            <a:off x="404121" y="3892054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3" name="Прямая соединительная линия 752">
            <a:extLst>
              <a:ext uri="{FF2B5EF4-FFF2-40B4-BE49-F238E27FC236}">
                <a16:creationId xmlns:a16="http://schemas.microsoft.com/office/drawing/2014/main" id="{45EB94B8-F534-474E-A5C1-76DFAF9F4F98}"/>
              </a:ext>
            </a:extLst>
          </p:cNvPr>
          <p:cNvCxnSpPr>
            <a:cxnSpLocks/>
          </p:cNvCxnSpPr>
          <p:nvPr/>
        </p:nvCxnSpPr>
        <p:spPr>
          <a:xfrm>
            <a:off x="337805" y="5235690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4" name="Прямая соединительная линия 753">
            <a:extLst>
              <a:ext uri="{FF2B5EF4-FFF2-40B4-BE49-F238E27FC236}">
                <a16:creationId xmlns:a16="http://schemas.microsoft.com/office/drawing/2014/main" id="{A201ABDC-3902-4860-9497-6162A4D47675}"/>
              </a:ext>
            </a:extLst>
          </p:cNvPr>
          <p:cNvCxnSpPr>
            <a:cxnSpLocks/>
          </p:cNvCxnSpPr>
          <p:nvPr/>
        </p:nvCxnSpPr>
        <p:spPr>
          <a:xfrm>
            <a:off x="928686" y="4184092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5" name="Прямая соединительная линия 754">
            <a:extLst>
              <a:ext uri="{FF2B5EF4-FFF2-40B4-BE49-F238E27FC236}">
                <a16:creationId xmlns:a16="http://schemas.microsoft.com/office/drawing/2014/main" id="{625C4CB9-A232-4565-906D-CD184192E49F}"/>
              </a:ext>
            </a:extLst>
          </p:cNvPr>
          <p:cNvCxnSpPr>
            <a:cxnSpLocks/>
          </p:cNvCxnSpPr>
          <p:nvPr/>
        </p:nvCxnSpPr>
        <p:spPr>
          <a:xfrm>
            <a:off x="928686" y="5396827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Рисунок 6" descr="Изображение выглядит как текст, снимок экрана, дерево, небо&#10;&#10;Автоматически созданное описание">
            <a:extLst>
              <a:ext uri="{FF2B5EF4-FFF2-40B4-BE49-F238E27FC236}">
                <a16:creationId xmlns:a16="http://schemas.microsoft.com/office/drawing/2014/main" id="{6C66EC5B-9DA8-4874-9BFD-B602444B354E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77" t="59676" r="88216" b="28431"/>
          <a:stretch/>
        </p:blipFill>
        <p:spPr>
          <a:xfrm>
            <a:off x="125200" y="2708009"/>
            <a:ext cx="763399" cy="763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755679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2" y="91256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0" y="77035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 (ПРОДОЛЖЕНИЕ)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124164" y="486186"/>
            <a:ext cx="716132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12994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15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8078" y="2552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8" name="Прямоугольник 717">
            <a:extLst>
              <a:ext uri="{FF2B5EF4-FFF2-40B4-BE49-F238E27FC236}">
                <a16:creationId xmlns:a16="http://schemas.microsoft.com/office/drawing/2014/main" id="{9F4057BF-E06B-4EE9-B6E3-1FE27AAC6815}"/>
              </a:ext>
            </a:extLst>
          </p:cNvPr>
          <p:cNvSpPr/>
          <p:nvPr/>
        </p:nvSpPr>
        <p:spPr>
          <a:xfrm>
            <a:off x="1947143" y="813356"/>
            <a:ext cx="2059151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Модернизация диспетчерской централизации</a:t>
            </a:r>
          </a:p>
        </p:txBody>
      </p:sp>
      <p:pic>
        <p:nvPicPr>
          <p:cNvPr id="4" name="Рисунок 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3674EEE3-6B50-442B-AD95-E4A83760C99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58" t="20395" r="88219" b="69924"/>
          <a:stretch/>
        </p:blipFill>
        <p:spPr>
          <a:xfrm>
            <a:off x="1042528" y="756309"/>
            <a:ext cx="763334" cy="846890"/>
          </a:xfrm>
          <a:prstGeom prst="rect">
            <a:avLst/>
          </a:prstGeom>
        </p:spPr>
      </p:pic>
      <p:pic>
        <p:nvPicPr>
          <p:cNvPr id="7" name="Рисунок 6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89E9EE80-CE4C-40CF-8D1E-B8F09775794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436" t="20577" r="41923" b="69615"/>
          <a:stretch/>
        </p:blipFill>
        <p:spPr>
          <a:xfrm>
            <a:off x="5199347" y="769095"/>
            <a:ext cx="792744" cy="918862"/>
          </a:xfrm>
          <a:prstGeom prst="rect">
            <a:avLst/>
          </a:prstGeom>
        </p:spPr>
      </p:pic>
      <p:pic>
        <p:nvPicPr>
          <p:cNvPr id="11" name="Рисунок 10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7A8873E8-CB84-4228-BDA2-8056C4C6EBC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78" t="60856" r="42051" b="29336"/>
          <a:stretch/>
        </p:blipFill>
        <p:spPr>
          <a:xfrm>
            <a:off x="5265363" y="3783707"/>
            <a:ext cx="724965" cy="756841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C4805476-80BE-4797-92E9-EB6B4648B78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3" t="74378" r="87380" b="15815"/>
          <a:stretch/>
        </p:blipFill>
        <p:spPr>
          <a:xfrm>
            <a:off x="243435" y="4940146"/>
            <a:ext cx="719840" cy="647701"/>
          </a:xfrm>
          <a:prstGeom prst="rect">
            <a:avLst/>
          </a:prstGeom>
        </p:spPr>
      </p:pic>
      <p:pic>
        <p:nvPicPr>
          <p:cNvPr id="16" name="Рисунок 15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4ED29966-F7F2-4572-B2C5-008CA943E4B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996" t="73923" r="78333" b="16269"/>
          <a:stretch/>
        </p:blipFill>
        <p:spPr>
          <a:xfrm>
            <a:off x="1530862" y="4916284"/>
            <a:ext cx="561727" cy="647701"/>
          </a:xfrm>
          <a:prstGeom prst="rect">
            <a:avLst/>
          </a:prstGeom>
        </p:spPr>
      </p:pic>
      <p:pic>
        <p:nvPicPr>
          <p:cNvPr id="18" name="Рисунок 17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CCA6D52C-A31C-40B8-A335-95A8C37D87C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55" t="71593" r="68974" b="15751"/>
          <a:stretch/>
        </p:blipFill>
        <p:spPr>
          <a:xfrm>
            <a:off x="2802382" y="4783265"/>
            <a:ext cx="561727" cy="835769"/>
          </a:xfrm>
          <a:prstGeom prst="rect">
            <a:avLst/>
          </a:prstGeom>
        </p:spPr>
      </p:pic>
      <p:pic>
        <p:nvPicPr>
          <p:cNvPr id="20" name="Рисунок 19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0E42ACBF-77CA-46D9-9D3C-E51435F3B08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15" t="71122" r="42689" b="19070"/>
          <a:stretch/>
        </p:blipFill>
        <p:spPr>
          <a:xfrm>
            <a:off x="5126345" y="4658792"/>
            <a:ext cx="517913" cy="669811"/>
          </a:xfrm>
          <a:prstGeom prst="rect">
            <a:avLst/>
          </a:prstGeom>
        </p:spPr>
      </p:pic>
      <p:pic>
        <p:nvPicPr>
          <p:cNvPr id="22" name="Рисунок 21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89D2D44D-8D25-40BD-92B6-3708332A7DD1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12" t="80976" r="42692" b="9424"/>
          <a:stretch/>
        </p:blipFill>
        <p:spPr>
          <a:xfrm>
            <a:off x="5190270" y="5735743"/>
            <a:ext cx="504823" cy="633986"/>
          </a:xfrm>
          <a:prstGeom prst="rect">
            <a:avLst/>
          </a:prstGeom>
        </p:spPr>
      </p:pic>
      <p:pic>
        <p:nvPicPr>
          <p:cNvPr id="24" name="Рисунок 2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E190D123-4DDA-46AF-869C-084E31E9C84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6" t="35214" r="51506" b="42695"/>
          <a:stretch/>
        </p:blipFill>
        <p:spPr>
          <a:xfrm>
            <a:off x="665520" y="2202318"/>
            <a:ext cx="3419673" cy="1330695"/>
          </a:xfrm>
          <a:prstGeom prst="rect">
            <a:avLst/>
          </a:prstGeom>
        </p:spPr>
      </p:pic>
      <p:pic>
        <p:nvPicPr>
          <p:cNvPr id="26" name="Рисунок 25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59F10DD2-F37A-4D6C-896D-0B1B572CD94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 t="32602" r="6743" b="42695"/>
          <a:stretch/>
        </p:blipFill>
        <p:spPr>
          <a:xfrm>
            <a:off x="5101413" y="2183806"/>
            <a:ext cx="3875894" cy="1366494"/>
          </a:xfrm>
          <a:prstGeom prst="rect">
            <a:avLst/>
          </a:prstGeom>
        </p:spPr>
      </p:pic>
      <p:pic>
        <p:nvPicPr>
          <p:cNvPr id="28" name="Рисунок 27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C94D1238-EA46-4B9A-9B45-E3A1E8B92C0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54" t="58733" r="51506" b="5934"/>
          <a:stretch/>
        </p:blipFill>
        <p:spPr>
          <a:xfrm>
            <a:off x="3373037" y="4455147"/>
            <a:ext cx="1521726" cy="2333350"/>
          </a:xfrm>
          <a:prstGeom prst="rect">
            <a:avLst/>
          </a:prstGeom>
        </p:spPr>
      </p:pic>
      <p:sp>
        <p:nvSpPr>
          <p:cNvPr id="743" name="Прямоугольник 742">
            <a:extLst>
              <a:ext uri="{FF2B5EF4-FFF2-40B4-BE49-F238E27FC236}">
                <a16:creationId xmlns:a16="http://schemas.microsoft.com/office/drawing/2014/main" id="{4A541342-9F12-4AFD-AE16-85AF6EA69213}"/>
              </a:ext>
            </a:extLst>
          </p:cNvPr>
          <p:cNvSpPr/>
          <p:nvPr/>
        </p:nvSpPr>
        <p:spPr>
          <a:xfrm>
            <a:off x="1183012" y="1580182"/>
            <a:ext cx="2408042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12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станций участка</a:t>
            </a: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b="1" dirty="0">
                <a:latin typeface="Times New Roman" pitchFamily="18" charset="0"/>
                <a:cs typeface="Times New Roman" pitchFamily="18" charset="0"/>
              </a:rPr>
              <a:t>Шалкар - </a:t>
            </a:r>
            <a:r>
              <a:rPr lang="ru-RU" sz="1400" b="1" dirty="0" err="1">
                <a:latin typeface="Times New Roman" pitchFamily="18" charset="0"/>
                <a:cs typeface="Times New Roman" pitchFamily="18" charset="0"/>
              </a:rPr>
              <a:t>Сексеул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44" name="Прямая соединительная линия 743">
            <a:extLst>
              <a:ext uri="{FF2B5EF4-FFF2-40B4-BE49-F238E27FC236}">
                <a16:creationId xmlns:a16="http://schemas.microsoft.com/office/drawing/2014/main" id="{2851B706-B1E8-4E8A-8F17-57C0364A569E}"/>
              </a:ext>
            </a:extLst>
          </p:cNvPr>
          <p:cNvCxnSpPr>
            <a:cxnSpLocks/>
          </p:cNvCxnSpPr>
          <p:nvPr/>
        </p:nvCxnSpPr>
        <p:spPr>
          <a:xfrm>
            <a:off x="1975623" y="1606605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7" name="Прямоугольник 746">
            <a:extLst>
              <a:ext uri="{FF2B5EF4-FFF2-40B4-BE49-F238E27FC236}">
                <a16:creationId xmlns:a16="http://schemas.microsoft.com/office/drawing/2014/main" id="{DB5826FB-F7FD-423E-A654-3E366CBFB920}"/>
              </a:ext>
            </a:extLst>
          </p:cNvPr>
          <p:cNvSpPr/>
          <p:nvPr/>
        </p:nvSpPr>
        <p:spPr>
          <a:xfrm>
            <a:off x="6035065" y="994791"/>
            <a:ext cx="2059151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Построены ПСГО</a:t>
            </a:r>
          </a:p>
        </p:txBody>
      </p:sp>
      <p:sp>
        <p:nvSpPr>
          <p:cNvPr id="748" name="Прямоугольник 747">
            <a:extLst>
              <a:ext uri="{FF2B5EF4-FFF2-40B4-BE49-F238E27FC236}">
                <a16:creationId xmlns:a16="http://schemas.microsoft.com/office/drawing/2014/main" id="{60FE78F6-377D-4A2E-B1FE-BA5C2DB87DD5}"/>
              </a:ext>
            </a:extLst>
          </p:cNvPr>
          <p:cNvSpPr/>
          <p:nvPr/>
        </p:nvSpPr>
        <p:spPr>
          <a:xfrm>
            <a:off x="5363390" y="1629348"/>
            <a:ext cx="24080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станции</a:t>
            </a:r>
          </a:p>
        </p:txBody>
      </p:sp>
      <p:cxnSp>
        <p:nvCxnSpPr>
          <p:cNvPr id="749" name="Прямая соединительная линия 748">
            <a:extLst>
              <a:ext uri="{FF2B5EF4-FFF2-40B4-BE49-F238E27FC236}">
                <a16:creationId xmlns:a16="http://schemas.microsoft.com/office/drawing/2014/main" id="{1A7A7424-DD51-48BC-9319-B6360ACE8A61}"/>
              </a:ext>
            </a:extLst>
          </p:cNvPr>
          <p:cNvCxnSpPr>
            <a:cxnSpLocks/>
          </p:cNvCxnSpPr>
          <p:nvPr/>
        </p:nvCxnSpPr>
        <p:spPr>
          <a:xfrm>
            <a:off x="6171094" y="1547683"/>
            <a:ext cx="106744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1" name="Прямоугольник 750">
            <a:extLst>
              <a:ext uri="{FF2B5EF4-FFF2-40B4-BE49-F238E27FC236}">
                <a16:creationId xmlns:a16="http://schemas.microsoft.com/office/drawing/2014/main" id="{FE6A081A-F4EB-495A-9E40-DCADED55ADA3}"/>
              </a:ext>
            </a:extLst>
          </p:cNvPr>
          <p:cNvSpPr/>
          <p:nvPr/>
        </p:nvSpPr>
        <p:spPr>
          <a:xfrm>
            <a:off x="6079884" y="3824994"/>
            <a:ext cx="365127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Разработка ПСД и технических заданий для модернизации систем</a:t>
            </a:r>
          </a:p>
        </p:txBody>
      </p:sp>
      <p:cxnSp>
        <p:nvCxnSpPr>
          <p:cNvPr id="752" name="Прямая соединительная линия 751">
            <a:extLst>
              <a:ext uri="{FF2B5EF4-FFF2-40B4-BE49-F238E27FC236}">
                <a16:creationId xmlns:a16="http://schemas.microsoft.com/office/drawing/2014/main" id="{3D33266C-C0F9-4EAA-A2FA-8E37EF4EF2EC}"/>
              </a:ext>
            </a:extLst>
          </p:cNvPr>
          <p:cNvCxnSpPr>
            <a:cxnSpLocks/>
          </p:cNvCxnSpPr>
          <p:nvPr/>
        </p:nvCxnSpPr>
        <p:spPr>
          <a:xfrm>
            <a:off x="1133390" y="4405504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Прямоугольник 754">
            <a:extLst>
              <a:ext uri="{FF2B5EF4-FFF2-40B4-BE49-F238E27FC236}">
                <a16:creationId xmlns:a16="http://schemas.microsoft.com/office/drawing/2014/main" id="{94B45752-9318-4D67-A36B-9FA102D6D8E7}"/>
              </a:ext>
            </a:extLst>
          </p:cNvPr>
          <p:cNvSpPr/>
          <p:nvPr/>
        </p:nvSpPr>
        <p:spPr>
          <a:xfrm>
            <a:off x="197651" y="5621822"/>
            <a:ext cx="935739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29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станций</a:t>
            </a:r>
          </a:p>
        </p:txBody>
      </p:sp>
      <p:sp>
        <p:nvSpPr>
          <p:cNvPr id="756" name="Прямоугольник 755">
            <a:extLst>
              <a:ext uri="{FF2B5EF4-FFF2-40B4-BE49-F238E27FC236}">
                <a16:creationId xmlns:a16="http://schemas.microsoft.com/office/drawing/2014/main" id="{7DC9C3FF-72BF-48F5-A625-D14BF57A76FF}"/>
              </a:ext>
            </a:extLst>
          </p:cNvPr>
          <p:cNvSpPr/>
          <p:nvPr/>
        </p:nvSpPr>
        <p:spPr>
          <a:xfrm>
            <a:off x="1171889" y="5621822"/>
            <a:ext cx="1513886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    20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dirty="0">
                <a:latin typeface="Times New Roman" pitchFamily="18" charset="0"/>
                <a:cs typeface="Times New Roman" pitchFamily="18" charset="0"/>
              </a:rPr>
              <a:t>п</a:t>
            </a:r>
            <a:r>
              <a:rPr kumimoji="0" lang="ru-RU" sz="14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анелей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питания</a:t>
            </a:r>
          </a:p>
        </p:txBody>
      </p:sp>
      <p:sp>
        <p:nvSpPr>
          <p:cNvPr id="757" name="Прямоугольник 756">
            <a:extLst>
              <a:ext uri="{FF2B5EF4-FFF2-40B4-BE49-F238E27FC236}">
                <a16:creationId xmlns:a16="http://schemas.microsoft.com/office/drawing/2014/main" id="{F3114EF3-F6E1-48DE-88F1-6E0DB9175E5F}"/>
              </a:ext>
            </a:extLst>
          </p:cNvPr>
          <p:cNvSpPr/>
          <p:nvPr/>
        </p:nvSpPr>
        <p:spPr>
          <a:xfrm>
            <a:off x="2596702" y="5610681"/>
            <a:ext cx="1040191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9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</a:t>
            </a:r>
          </a:p>
          <a:p>
            <a:pPr marR="0" lv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ДГА</a:t>
            </a:r>
          </a:p>
        </p:txBody>
      </p:sp>
      <p:pic>
        <p:nvPicPr>
          <p:cNvPr id="758" name="Picture 6" descr="Сортировочная горка и принцип ее работы | PRESSTOMSK.RU">
            <a:extLst>
              <a:ext uri="{FF2B5EF4-FFF2-40B4-BE49-F238E27FC236}">
                <a16:creationId xmlns:a16="http://schemas.microsoft.com/office/drawing/2014/main" id="{1FB3756C-E358-414F-A9EF-98AED23D78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3194" y="4445494"/>
            <a:ext cx="2047016" cy="2335471"/>
          </a:xfrm>
          <a:prstGeom prst="rect">
            <a:avLst/>
          </a:prstGeom>
          <a:blipFill rotWithShape="1">
            <a:blip r:embed="rId5"/>
            <a:stretch>
              <a:fillRect/>
            </a:stretch>
          </a:blipFill>
        </p:spPr>
      </p:pic>
      <p:cxnSp>
        <p:nvCxnSpPr>
          <p:cNvPr id="759" name="Прямая соединительная линия 758">
            <a:extLst>
              <a:ext uri="{FF2B5EF4-FFF2-40B4-BE49-F238E27FC236}">
                <a16:creationId xmlns:a16="http://schemas.microsoft.com/office/drawing/2014/main" id="{85A07F26-8D1D-4370-817D-3F3F69E57242}"/>
              </a:ext>
            </a:extLst>
          </p:cNvPr>
          <p:cNvCxnSpPr>
            <a:cxnSpLocks/>
          </p:cNvCxnSpPr>
          <p:nvPr/>
        </p:nvCxnSpPr>
        <p:spPr>
          <a:xfrm>
            <a:off x="1133390" y="5263996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1" name="Прямая соединительная линия 760">
            <a:extLst>
              <a:ext uri="{FF2B5EF4-FFF2-40B4-BE49-F238E27FC236}">
                <a16:creationId xmlns:a16="http://schemas.microsoft.com/office/drawing/2014/main" id="{2C0C0079-F1AD-4670-917E-39CC10FD9E2C}"/>
              </a:ext>
            </a:extLst>
          </p:cNvPr>
          <p:cNvCxnSpPr>
            <a:cxnSpLocks/>
          </p:cNvCxnSpPr>
          <p:nvPr/>
        </p:nvCxnSpPr>
        <p:spPr>
          <a:xfrm>
            <a:off x="2680565" y="5275031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Прямоугольник 761">
            <a:extLst>
              <a:ext uri="{FF2B5EF4-FFF2-40B4-BE49-F238E27FC236}">
                <a16:creationId xmlns:a16="http://schemas.microsoft.com/office/drawing/2014/main" id="{81497D9F-E02C-45F4-AE6F-BC4F21E190F1}"/>
              </a:ext>
            </a:extLst>
          </p:cNvPr>
          <p:cNvSpPr/>
          <p:nvPr/>
        </p:nvSpPr>
        <p:spPr>
          <a:xfrm>
            <a:off x="948788" y="3805587"/>
            <a:ext cx="441460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Комплексная  модернизация систем </a:t>
            </a: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электрической централизации и оборудования</a:t>
            </a:r>
          </a:p>
        </p:txBody>
      </p:sp>
      <p:sp>
        <p:nvSpPr>
          <p:cNvPr id="764" name="Прямоугольник 763">
            <a:extLst>
              <a:ext uri="{FF2B5EF4-FFF2-40B4-BE49-F238E27FC236}">
                <a16:creationId xmlns:a16="http://schemas.microsoft.com/office/drawing/2014/main" id="{1CEBFB2C-C0CC-4E17-AD9C-2E18F8D34FA4}"/>
              </a:ext>
            </a:extLst>
          </p:cNvPr>
          <p:cNvSpPr/>
          <p:nvPr/>
        </p:nvSpPr>
        <p:spPr>
          <a:xfrm>
            <a:off x="6014852" y="4757425"/>
            <a:ext cx="143379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Четной горки:</a:t>
            </a:r>
          </a:p>
        </p:txBody>
      </p:sp>
      <p:sp>
        <p:nvSpPr>
          <p:cNvPr id="765" name="Прямоугольник 764">
            <a:extLst>
              <a:ext uri="{FF2B5EF4-FFF2-40B4-BE49-F238E27FC236}">
                <a16:creationId xmlns:a16="http://schemas.microsoft.com/office/drawing/2014/main" id="{C7AE5392-00CB-4860-8738-25160D4AAF02}"/>
              </a:ext>
            </a:extLst>
          </p:cNvPr>
          <p:cNvSpPr/>
          <p:nvPr/>
        </p:nvSpPr>
        <p:spPr>
          <a:xfrm>
            <a:off x="5363390" y="4982643"/>
            <a:ext cx="3025319" cy="2923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ru-RU" sz="1280" dirty="0">
                <a:latin typeface="Times New Roman" pitchFamily="18" charset="0"/>
                <a:cs typeface="Times New Roman" pitchFamily="18" charset="0"/>
              </a:rPr>
              <a:t>ст. Караганда-Сортировочная</a:t>
            </a:r>
            <a:endParaRPr kumimoji="0" lang="ru-RU" sz="128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66" name="Прямоугольник 765">
            <a:extLst>
              <a:ext uri="{FF2B5EF4-FFF2-40B4-BE49-F238E27FC236}">
                <a16:creationId xmlns:a16="http://schemas.microsoft.com/office/drawing/2014/main" id="{31D9465D-F415-4B4C-A8A0-C6F8232EC539}"/>
              </a:ext>
            </a:extLst>
          </p:cNvPr>
          <p:cNvSpPr/>
          <p:nvPr/>
        </p:nvSpPr>
        <p:spPr>
          <a:xfrm>
            <a:off x="5995574" y="5564565"/>
            <a:ext cx="1552385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Нечетной горки:</a:t>
            </a:r>
          </a:p>
        </p:txBody>
      </p:sp>
      <p:sp>
        <p:nvSpPr>
          <p:cNvPr id="767" name="Прямоугольник 766">
            <a:extLst>
              <a:ext uri="{FF2B5EF4-FFF2-40B4-BE49-F238E27FC236}">
                <a16:creationId xmlns:a16="http://schemas.microsoft.com/office/drawing/2014/main" id="{881165E5-96FB-45C7-AA05-C826E8F32CB8}"/>
              </a:ext>
            </a:extLst>
          </p:cNvPr>
          <p:cNvSpPr/>
          <p:nvPr/>
        </p:nvSpPr>
        <p:spPr>
          <a:xfrm>
            <a:off x="5644944" y="5831669"/>
            <a:ext cx="3025319" cy="4862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280" dirty="0">
                <a:latin typeface="Times New Roman" pitchFamily="18" charset="0"/>
                <a:cs typeface="Times New Roman" pitchFamily="18" charset="0"/>
              </a:rPr>
              <a:t>ст. Караганда-Сортировочная</a:t>
            </a: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280" dirty="0">
                <a:latin typeface="Times New Roman" pitchFamily="18" charset="0"/>
                <a:cs typeface="Times New Roman" pitchFamily="18" charset="0"/>
              </a:rPr>
              <a:t>ст. Актогай</a:t>
            </a:r>
            <a:endParaRPr kumimoji="0" lang="ru-RU" sz="128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68" name="Прямая соединительная линия 767">
            <a:extLst>
              <a:ext uri="{FF2B5EF4-FFF2-40B4-BE49-F238E27FC236}">
                <a16:creationId xmlns:a16="http://schemas.microsoft.com/office/drawing/2014/main" id="{3CA30575-2E4C-4FAE-9236-9BC09C1EB6B0}"/>
              </a:ext>
            </a:extLst>
          </p:cNvPr>
          <p:cNvCxnSpPr>
            <a:cxnSpLocks/>
          </p:cNvCxnSpPr>
          <p:nvPr/>
        </p:nvCxnSpPr>
        <p:spPr>
          <a:xfrm>
            <a:off x="6193659" y="4405504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Прямая соединительная линия 768">
            <a:extLst>
              <a:ext uri="{FF2B5EF4-FFF2-40B4-BE49-F238E27FC236}">
                <a16:creationId xmlns:a16="http://schemas.microsoft.com/office/drawing/2014/main" id="{E75A878C-D610-4B83-A932-3579F30CA81D}"/>
              </a:ext>
            </a:extLst>
          </p:cNvPr>
          <p:cNvCxnSpPr>
            <a:cxnSpLocks/>
          </p:cNvCxnSpPr>
          <p:nvPr/>
        </p:nvCxnSpPr>
        <p:spPr>
          <a:xfrm>
            <a:off x="5637309" y="5420949"/>
            <a:ext cx="2025118" cy="0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Прямая соединительная линия 775">
            <a:extLst>
              <a:ext uri="{FF2B5EF4-FFF2-40B4-BE49-F238E27FC236}">
                <a16:creationId xmlns:a16="http://schemas.microsoft.com/office/drawing/2014/main" id="{C59F5871-62ED-43BC-9C9D-4236332DEDCC}"/>
              </a:ext>
            </a:extLst>
          </p:cNvPr>
          <p:cNvCxnSpPr>
            <a:cxnSpLocks/>
          </p:cNvCxnSpPr>
          <p:nvPr/>
        </p:nvCxnSpPr>
        <p:spPr>
          <a:xfrm>
            <a:off x="2680036" y="5263996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7" name="Прямая соединительная линия 776">
            <a:extLst>
              <a:ext uri="{FF2B5EF4-FFF2-40B4-BE49-F238E27FC236}">
                <a16:creationId xmlns:a16="http://schemas.microsoft.com/office/drawing/2014/main" id="{3338AD13-31D6-44FA-BE05-B9A79FFD0B77}"/>
              </a:ext>
            </a:extLst>
          </p:cNvPr>
          <p:cNvCxnSpPr>
            <a:cxnSpLocks/>
          </p:cNvCxnSpPr>
          <p:nvPr/>
        </p:nvCxnSpPr>
        <p:spPr>
          <a:xfrm>
            <a:off x="409870" y="3694215"/>
            <a:ext cx="9127452" cy="0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Рисунок 4" descr="Изображение выглядит как текст, снимок экрана, Веб-сайт&#10;&#10;Автоматически созданное описание">
            <a:extLst>
              <a:ext uri="{FF2B5EF4-FFF2-40B4-BE49-F238E27FC236}">
                <a16:creationId xmlns:a16="http://schemas.microsoft.com/office/drawing/2014/main" id="{51147AE7-D417-4D67-8C99-7BB942431CBA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14" t="52360" r="87609" b="35178"/>
          <a:stretch/>
        </p:blipFill>
        <p:spPr>
          <a:xfrm>
            <a:off x="168306" y="3824994"/>
            <a:ext cx="702481" cy="7029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499001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2119921" y="1755523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2" y="-40468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 (ПРОДОЛЖЕНИЕ)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317111" y="335878"/>
            <a:ext cx="716132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2354734" y="1332247"/>
            <a:ext cx="6713766" cy="16639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algn="just">
              <a:lnSpc>
                <a:spcPct val="150000"/>
              </a:lnSpc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Заключены договора на оказание услуг МЖС в пассажирском движении - 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в грузовом – 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( в том числе 2 частных перевозчика)</a:t>
            </a:r>
          </a:p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12994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16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8078" y="2552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Рисунок 9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3F04A347-45D6-49E8-99C6-4800FAC9109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4" t="25770" r="82555" b="56827"/>
          <a:stretch/>
        </p:blipFill>
        <p:spPr>
          <a:xfrm>
            <a:off x="282054" y="1264437"/>
            <a:ext cx="1420915" cy="1248419"/>
          </a:xfrm>
          <a:prstGeom prst="rect">
            <a:avLst/>
          </a:prstGeom>
        </p:spPr>
      </p:pic>
      <p:pic>
        <p:nvPicPr>
          <p:cNvPr id="12" name="Рисунок 11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F5ACA23B-B6F0-441D-8AB4-6CB75213287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97" t="52484" r="81710" b="30113"/>
          <a:stretch/>
        </p:blipFill>
        <p:spPr>
          <a:xfrm>
            <a:off x="159842" y="3428999"/>
            <a:ext cx="1738572" cy="1476985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6C9E0B6B-F70C-4718-BEEC-399C97CE026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55" t="26770" r="78828" b="65593"/>
          <a:stretch/>
        </p:blipFill>
        <p:spPr>
          <a:xfrm>
            <a:off x="1839199" y="1615844"/>
            <a:ext cx="209725" cy="504329"/>
          </a:xfrm>
          <a:prstGeom prst="rect">
            <a:avLst/>
          </a:prstGeom>
        </p:spPr>
      </p:pic>
      <p:sp>
        <p:nvSpPr>
          <p:cNvPr id="729" name="Прямоугольник 728">
            <a:extLst>
              <a:ext uri="{FF2B5EF4-FFF2-40B4-BE49-F238E27FC236}">
                <a16:creationId xmlns:a16="http://schemas.microsoft.com/office/drawing/2014/main" id="{EBFA904B-AA7D-478E-9BA7-9BF616ED525F}"/>
              </a:ext>
            </a:extLst>
          </p:cNvPr>
          <p:cNvSpPr/>
          <p:nvPr/>
        </p:nvSpPr>
        <p:spPr>
          <a:xfrm>
            <a:off x="2354734" y="3281053"/>
            <a:ext cx="6883344" cy="24949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algn="just">
              <a:lnSpc>
                <a:spcPct val="150000"/>
              </a:lnSpc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Согласно приказам КРЕМ РК пассажирским перевозчикам предоставлен временный понижающий коэффициент в размере 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0,01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к тарифу на услуги МЖС при перевозке пассажиров железнодорожным транспортом. Общая сумма ВПК за 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kk-KZ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полугодие 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202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года составила </a:t>
            </a: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10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млрд. тенге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730" name="Рисунок 729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73B8C89C-1980-4C2E-9118-A7299CC717C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55" t="26770" r="78828" b="65593"/>
          <a:stretch/>
        </p:blipFill>
        <p:spPr>
          <a:xfrm>
            <a:off x="1866230" y="3892054"/>
            <a:ext cx="209725" cy="5043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89918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-190575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39555" y="-235490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ПЕРСПЕКТИВАХ ДЕЯТЕЛЬНОСТИ НА 2 ПОЛУГОДИЕ 2026 ГОДА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370644" y="434993"/>
            <a:ext cx="8708717" cy="5622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566582" y="535042"/>
            <a:ext cx="7139032" cy="8735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tabLst/>
              <a:defRPr/>
            </a:pP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</a:t>
            </a:r>
            <a:r>
              <a:rPr kumimoji="0" lang="ru-RU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одернизация</a:t>
            </a:r>
            <a:r>
              <a:rPr kumimoji="0" lang="ru-RU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инфраструктуры для повышения пропускной способности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78670" y="6469572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C773FAE6-174D-451A-9B30-C0A1388C36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5589" y="29599"/>
            <a:ext cx="546177" cy="566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5" name="Прямоугольник 724">
            <a:extLst>
              <a:ext uri="{FF2B5EF4-FFF2-40B4-BE49-F238E27FC236}">
                <a16:creationId xmlns:a16="http://schemas.microsoft.com/office/drawing/2014/main" id="{D3D523A4-D7F8-4DDA-BB27-C4157BA196D6}"/>
              </a:ext>
            </a:extLst>
          </p:cNvPr>
          <p:cNvSpPr/>
          <p:nvPr/>
        </p:nvSpPr>
        <p:spPr>
          <a:xfrm>
            <a:off x="592114" y="4333849"/>
            <a:ext cx="9748880" cy="18742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Завершить работы по: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 - модернизации участка </a:t>
            </a:r>
            <a:r>
              <a:rPr lang="ru-RU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Алтынколь</a:t>
            </a: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</a:t>
            </a:r>
            <a:r>
              <a:rPr lang="ru-RU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Жетыген</a:t>
            </a: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; 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 - строительству приёмоотправочных путей на участке Бейнеу – </a:t>
            </a:r>
            <a:r>
              <a:rPr lang="ru-RU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Мангистау</a:t>
            </a: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;       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 - развитию участков Кандыагаш – Тобол, Аксу – Жана-Семей, </a:t>
            </a:r>
            <a:r>
              <a:rPr lang="ru-RU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Алимбет</a:t>
            </a: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Никельтау;                      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</a:rPr>
              <a:t>        Кызылжар –  Саксаульская, Шалкар – Бейнеу.                        </a:t>
            </a: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6" name="Прямоугольник 725">
            <a:extLst>
              <a:ext uri="{FF2B5EF4-FFF2-40B4-BE49-F238E27FC236}">
                <a16:creationId xmlns:a16="http://schemas.microsoft.com/office/drawing/2014/main" id="{C8D8B7ED-89D4-4E93-B0F3-5C00DE272F7A}"/>
              </a:ext>
            </a:extLst>
          </p:cNvPr>
          <p:cNvSpPr/>
          <p:nvPr/>
        </p:nvSpPr>
        <p:spPr>
          <a:xfrm>
            <a:off x="592114" y="1638449"/>
            <a:ext cx="9748882" cy="7149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Продолжить строительство ж/д линии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Бахты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Аягоз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7" name="Прямоугольник 726">
            <a:extLst>
              <a:ext uri="{FF2B5EF4-FFF2-40B4-BE49-F238E27FC236}">
                <a16:creationId xmlns:a16="http://schemas.microsoft.com/office/drawing/2014/main" id="{A678984E-AB36-4056-8DC2-203D33A10DC4}"/>
              </a:ext>
            </a:extLst>
          </p:cNvPr>
          <p:cNvSpPr/>
          <p:nvPr/>
        </p:nvSpPr>
        <p:spPr>
          <a:xfrm>
            <a:off x="592113" y="2412875"/>
            <a:ext cx="9748881" cy="7149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Обеспечить запуск движения по ж/д линии Кызылжар –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Мойынты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8" name="Прямоугольник 727">
            <a:extLst>
              <a:ext uri="{FF2B5EF4-FFF2-40B4-BE49-F238E27FC236}">
                <a16:creationId xmlns:a16="http://schemas.microsoft.com/office/drawing/2014/main" id="{C655F0D0-9ED8-467A-BA6D-4C7949BCE1CC}"/>
              </a:ext>
            </a:extLst>
          </p:cNvPr>
          <p:cNvSpPr/>
          <p:nvPr/>
        </p:nvSpPr>
        <p:spPr>
          <a:xfrm>
            <a:off x="592113" y="3318311"/>
            <a:ext cx="9622705" cy="7149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Завершить строительство ж/д линии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Дарбаза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Мактаарал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  <a:endParaRPr lang="en-US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653329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2FED51F-0C34-4966-A9B3-0D9C7895C5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677150" y="6492875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18</a:t>
            </a:fld>
            <a:endParaRPr lang="ru-RU" dirty="0"/>
          </a:p>
        </p:txBody>
      </p:sp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988A42DD-8EBE-45EE-A936-9A69743194C4}"/>
              </a:ext>
            </a:extLst>
          </p:cNvPr>
          <p:cNvSpPr/>
          <p:nvPr/>
        </p:nvSpPr>
        <p:spPr>
          <a:xfrm>
            <a:off x="805407" y="799242"/>
            <a:ext cx="7695943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 рамках реализации проектов по модернизации инфраструктуры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продолжить выполнение работ по развитию станций, включая:</a:t>
            </a:r>
          </a:p>
        </p:txBody>
      </p:sp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id="{AB0446CD-E1B3-4430-B0D0-71B2F03D4A0A}"/>
              </a:ext>
            </a:extLst>
          </p:cNvPr>
          <p:cNvSpPr/>
          <p:nvPr/>
        </p:nvSpPr>
        <p:spPr>
          <a:xfrm>
            <a:off x="428784" y="154570"/>
            <a:ext cx="86993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ПЕРСПЕКТИВАХ ДЕЯТЕЛЬНОСТИ НА 2 ПОЛУГОДИЕ 2026 ГОДА</a:t>
            </a:r>
          </a:p>
        </p:txBody>
      </p:sp>
      <p:sp>
        <p:nvSpPr>
          <p:cNvPr id="6" name="Line 809">
            <a:extLst>
              <a:ext uri="{FF2B5EF4-FFF2-40B4-BE49-F238E27FC236}">
                <a16:creationId xmlns:a16="http://schemas.microsoft.com/office/drawing/2014/main" id="{54F1FAE4-C042-4758-ACB7-0B7675264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450" y="590436"/>
            <a:ext cx="8708717" cy="5622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pic>
        <p:nvPicPr>
          <p:cNvPr id="7" name="Picture 9" descr="Логотип copy">
            <a:extLst>
              <a:ext uri="{FF2B5EF4-FFF2-40B4-BE49-F238E27FC236}">
                <a16:creationId xmlns:a16="http://schemas.microsoft.com/office/drawing/2014/main" id="{DF54C4F5-DA6D-41A8-B27F-3C70071537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5589" y="29599"/>
            <a:ext cx="546177" cy="566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Прямоугольник 16">
            <a:extLst>
              <a:ext uri="{FF2B5EF4-FFF2-40B4-BE49-F238E27FC236}">
                <a16:creationId xmlns:a16="http://schemas.microsoft.com/office/drawing/2014/main" id="{9A609444-31DC-4B60-9EDA-E963BD0FAE85}"/>
              </a:ext>
            </a:extLst>
          </p:cNvPr>
          <p:cNvSpPr/>
          <p:nvPr/>
        </p:nvSpPr>
        <p:spPr>
          <a:xfrm>
            <a:off x="805407" y="5038726"/>
            <a:ext cx="8114948" cy="820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56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Восстановить 10 путей на 6 станциях: </a:t>
            </a:r>
          </a:p>
          <a:p>
            <a:pPr lvl="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Карагай, </a:t>
            </a:r>
            <a:r>
              <a:rPr lang="ru-RU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Пресногорьковская</a:t>
            </a:r>
            <a:r>
              <a:rPr lang="ru-RU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Макинка</a:t>
            </a:r>
            <a:r>
              <a:rPr lang="ru-RU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Кокшетау, </a:t>
            </a:r>
            <a:r>
              <a:rPr lang="ru-RU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Токибай</a:t>
            </a:r>
            <a:r>
              <a:rPr lang="ru-RU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Уральск.</a:t>
            </a:r>
          </a:p>
        </p:txBody>
      </p:sp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D491A195-D3D0-4ED2-9E4D-1D522AF7C145}"/>
              </a:ext>
            </a:extLst>
          </p:cNvPr>
          <p:cNvSpPr/>
          <p:nvPr/>
        </p:nvSpPr>
        <p:spPr>
          <a:xfrm>
            <a:off x="713064" y="1685983"/>
            <a:ext cx="8875613" cy="15921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lnSpc>
                <a:spcPct val="150000"/>
              </a:lnSpc>
              <a:spcAft>
                <a:spcPts val="350"/>
              </a:spcAft>
              <a:buFont typeface="Arial" panose="020B0604020202020204" pitchFamily="34" charset="0"/>
              <a:buChar char="•"/>
              <a:defRPr/>
            </a:pP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Строительство 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44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новых раздельных пунктов; </a:t>
            </a:r>
          </a:p>
          <a:p>
            <a:pPr marL="645750" lvl="0" indent="-285750" algn="just">
              <a:lnSpc>
                <a:spcPct val="150000"/>
              </a:lnSpc>
              <a:spcAft>
                <a:spcPts val="350"/>
              </a:spcAft>
              <a:buFont typeface="Arial" panose="020B0604020202020204" pitchFamily="34" charset="0"/>
              <a:buChar char="•"/>
              <a:defRPr/>
            </a:pP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Развитие 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действующих станций и 2-х сортировочных систем малой мощности</a:t>
            </a:r>
            <a:r>
              <a:rPr lang="en-US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Алтынколь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Жана-Семей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); </a:t>
            </a:r>
          </a:p>
          <a:p>
            <a:pPr marL="645750" lvl="0" indent="-285750" algn="just">
              <a:lnSpc>
                <a:spcPct val="150000"/>
              </a:lnSpc>
              <a:spcAft>
                <a:spcPts val="350"/>
              </a:spcAft>
              <a:buFont typeface="Arial" panose="020B0604020202020204" pitchFamily="34" charset="0"/>
              <a:buChar char="•"/>
              <a:defRPr/>
            </a:pP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Строительство обводных путей по станциям 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Кандыагаш и Никельтау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028BB1B0-097F-42EA-BDDF-CAED8ABE4A04}"/>
              </a:ext>
            </a:extLst>
          </p:cNvPr>
          <p:cNvSpPr/>
          <p:nvPr/>
        </p:nvSpPr>
        <p:spPr>
          <a:xfrm>
            <a:off x="805407" y="3514943"/>
            <a:ext cx="8642056" cy="11294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Приступить к реализации 15 проектов 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на 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32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станциях, направленных на развитие станционной инфраструктуры, включая удлинение станционных путей, строительство диспетчерских съездов, а также восстановление сортировочных систем.</a:t>
            </a:r>
          </a:p>
        </p:txBody>
      </p:sp>
    </p:spTree>
    <p:extLst>
      <p:ext uri="{BB962C8B-B14F-4D97-AF65-F5344CB8AC3E}">
        <p14:creationId xmlns:p14="http://schemas.microsoft.com/office/powerpoint/2010/main" val="162143189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-62971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ПЕРСПЕКТИВАХ ДЕЯТЕЛЬНОСТИ НА 2 ПОЛУГОДИЕ 2026 ГОДА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89" y="622264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755009" y="1055913"/>
            <a:ext cx="8980579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Предусматривается реализация производственной программы, включающей проведение ремонтных работ 1 577 км пути, в т.ч капитальный ремонт пути 566 км.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77150" y="648456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564236F9-C430-4202-B4EF-7FD81C4D5F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5002" y="29600"/>
            <a:ext cx="571443" cy="592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6" name="Прямоугольник 725">
            <a:extLst>
              <a:ext uri="{FF2B5EF4-FFF2-40B4-BE49-F238E27FC236}">
                <a16:creationId xmlns:a16="http://schemas.microsoft.com/office/drawing/2014/main" id="{D35C0C9E-8AE5-46BD-B8CB-3BE323660258}"/>
              </a:ext>
            </a:extLst>
          </p:cNvPr>
          <p:cNvSpPr/>
          <p:nvPr/>
        </p:nvSpPr>
        <p:spPr>
          <a:xfrm>
            <a:off x="755009" y="2295240"/>
            <a:ext cx="8962996" cy="4174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Завершить капитальный ремонт металлического моста перегона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Жилаево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Пойма.</a:t>
            </a:r>
          </a:p>
        </p:txBody>
      </p:sp>
      <p:sp>
        <p:nvSpPr>
          <p:cNvPr id="727" name="Прямоугольник 726">
            <a:extLst>
              <a:ext uri="{FF2B5EF4-FFF2-40B4-BE49-F238E27FC236}">
                <a16:creationId xmlns:a16="http://schemas.microsoft.com/office/drawing/2014/main" id="{0B813258-C873-4B7D-9B8F-B52CB6900884}"/>
              </a:ext>
            </a:extLst>
          </p:cNvPr>
          <p:cNvSpPr/>
          <p:nvPr/>
        </p:nvSpPr>
        <p:spPr>
          <a:xfrm>
            <a:off x="763801" y="3364460"/>
            <a:ext cx="9150992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Провести текущий ремонт 12 187 км контактной сети, а также 12 198 км воздушной линии, путем замены опор, проводов, изоляторов и зажимов.</a:t>
            </a:r>
          </a:p>
        </p:txBody>
      </p:sp>
      <p:sp>
        <p:nvSpPr>
          <p:cNvPr id="728" name="Прямоугольник 727">
            <a:extLst>
              <a:ext uri="{FF2B5EF4-FFF2-40B4-BE49-F238E27FC236}">
                <a16:creationId xmlns:a16="http://schemas.microsoft.com/office/drawing/2014/main" id="{CAA905AE-933A-4548-A81F-4A1FBB371BC8}"/>
              </a:ext>
            </a:extLst>
          </p:cNvPr>
          <p:cNvSpPr/>
          <p:nvPr/>
        </p:nvSpPr>
        <p:spPr>
          <a:xfrm>
            <a:off x="763801" y="4853974"/>
            <a:ext cx="9142199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Выполнить текущий ремонт тяговых подстанций: 173 ед. тяговых трансформаторов, 408 ед. трансформаторов тока 110-220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кВ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а также 260 ед. трансформаторов напряжения.</a:t>
            </a:r>
          </a:p>
        </p:txBody>
      </p:sp>
    </p:spTree>
    <p:extLst>
      <p:ext uri="{BB962C8B-B14F-4D97-AF65-F5344CB8AC3E}">
        <p14:creationId xmlns:p14="http://schemas.microsoft.com/office/powerpoint/2010/main" val="85750506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103055" y="22308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СОДЕРЖАНИЕ ОТЧЕТА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229296" y="710594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444203" y="903775"/>
            <a:ext cx="9125940" cy="49346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Общая информация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 объемах предоставленных регулируемых услуг;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 основных финансово-экономических показателях монопольной деятельности за первое полугодие 2026 года;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постатейном исполнении тарифной сметы на регулируемые услуги магистральной железнодорожной сети за первое полугодие 2026 года;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 исполнении инвестиционной программы за первое полугодие 2026 года;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качестве предоставляемых услуг;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проводимой работе с потребителями регулируемых услуг;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перспективах деятельности (планы развития).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677150" y="649287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8623678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Прямоугольник 3"/>
          <p:cNvSpPr>
            <a:spLocks noChangeArrowheads="1"/>
          </p:cNvSpPr>
          <p:nvPr/>
        </p:nvSpPr>
        <p:spPr bwMode="auto">
          <a:xfrm>
            <a:off x="0" y="2579706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БЛАГОДАРИМ ЗА ВНИМАНИЕ!</a:t>
            </a:r>
            <a:endParaRPr lang="ru-RU" sz="2500" dirty="0"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" name="Рисунок 24" descr="LogotipKTZH2.png">
            <a:extLst>
              <a:ext uri="{FF2B5EF4-FFF2-40B4-BE49-F238E27FC236}">
                <a16:creationId xmlns:a16="http://schemas.microsoft.com/office/drawing/2014/main" id="{6CB4A480-FB17-4307-BA61-F7B59259744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42"/>
          <a:stretch/>
        </p:blipFill>
        <p:spPr bwMode="auto">
          <a:xfrm>
            <a:off x="6188483" y="305756"/>
            <a:ext cx="3617399" cy="775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53985364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4173" y="23891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sz="18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ПЕРЕЧЕНЬ  РЕГУЛИРУЕМЫХ УСЛУГ</a:t>
            </a:r>
            <a:endParaRPr lang="ru-RU" sz="1800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ea typeface="+mj-ea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362584" y="726424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" name="Прямоугольник 1"/>
          <p:cNvSpPr/>
          <p:nvPr/>
        </p:nvSpPr>
        <p:spPr>
          <a:xfrm>
            <a:off x="501700" y="1470914"/>
            <a:ext cx="9125940" cy="37394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Bef>
                <a:spcPts val="1200"/>
              </a:spcBef>
              <a:spcAft>
                <a:spcPts val="1200"/>
              </a:spcAft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АО «НК «КТЖ», как субъект естественной монополии оказывает следующие услуги:</a:t>
            </a:r>
          </a:p>
          <a:p>
            <a:pPr algn="just"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</a:pP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1.Услуги магистральной железнодорожной сети.</a:t>
            </a:r>
          </a:p>
          <a:p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2. Услуги подъездных путей, 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включающие:</a:t>
            </a:r>
          </a:p>
          <a:p>
            <a:pPr>
              <a:lnSpc>
                <a:spcPct val="150000"/>
              </a:lnSpc>
            </a:pPr>
            <a:r>
              <a:rPr lang="ru-RU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2.1   для проезда подвижного состава;</a:t>
            </a:r>
          </a:p>
          <a:p>
            <a:pPr algn="just">
              <a:lnSpc>
                <a:spcPct val="150000"/>
              </a:lnSpc>
            </a:pPr>
            <a:r>
              <a:rPr lang="ru-RU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2.2 для маневровых работ, погрузки-выгрузки, других технологических операций перевозочного процесса, а также для стоянки подвижного состава, непредусмотренной технологическими операциями перевозочного процесса.</a:t>
            </a:r>
          </a:p>
          <a:p>
            <a:pPr algn="just"/>
            <a:endParaRPr lang="ru-RU" i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3.  Услуги по передаче электрической энергии. 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677150" y="6492875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3</a:t>
            </a:fld>
            <a:endParaRPr lang="ru-RU" dirty="0"/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A03D1A6A-17A1-49AB-9ECD-1568FDD86A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327935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-39555" y="221993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111447" y="2146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ОБЩАЯ ИНФОРМАЦИЯ О СУБЪЕКТЕ ЕСТЕСТВЕННОЙ МОНОПОЛИИ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356028" y="842706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3632938"/>
              </p:ext>
            </p:extLst>
          </p:nvPr>
        </p:nvGraphicFramePr>
        <p:xfrm>
          <a:off x="380264" y="952594"/>
          <a:ext cx="9145472" cy="5959288"/>
        </p:xfrm>
        <a:graphic>
          <a:graphicData uri="http://schemas.openxmlformats.org/drawingml/2006/table">
            <a:tbl>
              <a:tblPr/>
              <a:tblGrid>
                <a:gridCol w="69465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989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250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Развернутая длина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21 146,0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913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Эксплуатационная длина ж/д сети, в том числе: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16 003,1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 - длина однопутных линий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10 957,0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 - длина двух и трехпутных линий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Эксплуатационная длина электрифицированных участков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5 046,1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4 237,5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Развернутая длина бесстыковых путей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16 375,5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526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межгосударственных стыковых пунктов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188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станций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833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53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отделений магистральной сети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813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ПЧ (дистанции пути)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47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250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ЭЧ (дистанции электроснабжения)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ШЧ (дистанция сигнализации и связи)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623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Вокзалы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i="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301 зданий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Численность работников АО «НК «КТЖ» (за первое полугодие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2026 года)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i="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67 254 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7342">
                <a:tc>
                  <a:txBody>
                    <a:bodyPr/>
                    <a:lstStyle/>
                    <a:p>
                      <a:endParaRPr lang="ru-RU" dirty="0">
                        <a:solidFill>
                          <a:schemeClr val="tx1"/>
                        </a:solidFill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ru-RU" dirty="0">
                        <a:solidFill>
                          <a:schemeClr val="tx1"/>
                        </a:solidFill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677150" y="6490729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81280603-5628-4A34-9C18-80226561FA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7464911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0" y="67422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lvl="0"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ОБЪЕМ ПРЕДОСТАВЛЕННЫХ УСЛУГ ЗА 1 ПОЛУГОДИЕ 2026 ГОДА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28540" y="859635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5834291"/>
              </p:ext>
            </p:extLst>
          </p:nvPr>
        </p:nvGraphicFramePr>
        <p:xfrm>
          <a:off x="991447" y="1073842"/>
          <a:ext cx="8051781" cy="4759903"/>
        </p:xfrm>
        <a:graphic>
          <a:graphicData uri="http://schemas.openxmlformats.org/drawingml/2006/table">
            <a:tbl>
              <a:tblPr/>
              <a:tblGrid>
                <a:gridCol w="45584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933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7216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Наименование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1 полугодие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 2026 года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68768">
                <a:tc>
                  <a:txBody>
                    <a:bodyPr/>
                    <a:lstStyle/>
                    <a:p>
                      <a:pPr marL="0" indent="180975" algn="l" fontAlgn="ctr"/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Грузооборот всего, млн.ткм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104 320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129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 том числе по сообщениям: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1994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во внутриреспубликанском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42 097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994">
                <a:tc>
                  <a:txBody>
                    <a:bodyPr/>
                    <a:lstStyle/>
                    <a:p>
                      <a:pPr marL="0" indent="180975" algn="l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экспортном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50 108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78047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импортном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12 114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4211">
                <a:tc>
                  <a:txBody>
                    <a:bodyPr/>
                    <a:lstStyle/>
                    <a:p>
                      <a:pPr algn="l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41599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Пробег пассажирских вагонов,</a:t>
                      </a:r>
                    </a:p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(тыс. </a:t>
                      </a:r>
                      <a:r>
                        <a:rPr lang="ru-RU" sz="1600" b="1" i="0" u="none" strike="noStrike" kern="1200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ваг.км</a:t>
                      </a: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1" i="0" u="none" strike="noStrike" kern="1200" baseline="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351 412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677150" y="649287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7ED43B27-7330-4ADC-8743-3E6A9D3A1F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840161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88900" y="-2459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ОСНОВНЫЕ ФИНАНСОВО-ЭКОНОМИЧЕСКИЕ ПОКАЗАТЕЛИ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МОНОПОЛЬНОЙ ДЕЯТЕЛЬНОСТИ ПО ИТОГАМ 1 ПОЛУГОДИЯ 2026 ГОДА 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46034" y="958897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786025"/>
              </p:ext>
            </p:extLst>
          </p:nvPr>
        </p:nvGraphicFramePr>
        <p:xfrm>
          <a:off x="423631" y="1508340"/>
          <a:ext cx="9137847" cy="4496345"/>
        </p:xfrm>
        <a:graphic>
          <a:graphicData uri="http://schemas.openxmlformats.org/drawingml/2006/table">
            <a:tbl>
              <a:tblPr/>
              <a:tblGrid>
                <a:gridCol w="26716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94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954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144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6685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8813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</a:t>
                      </a:r>
                    </a:p>
                    <a:p>
                      <a:pPr algn="ctr" fontAlgn="ctr"/>
                      <a:endParaRPr lang="ru-RU" sz="160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Услуги магистральной железнодорожной сети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Услуги</a:t>
                      </a:r>
                      <a:r>
                        <a:rPr lang="ru-RU" sz="16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подъездных 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путей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Услуги 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по передаче электрической энергии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59138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Доходы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412 833 262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48 338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3 067 783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415 949 383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Расходы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321</a:t>
                      </a:r>
                      <a:r>
                        <a:rPr lang="en-US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184 669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49 660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4 072 840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325</a:t>
                      </a:r>
                      <a:r>
                        <a:rPr lang="en-US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307 169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marL="0" lvl="1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lvl="1" algn="ctr" defTabSz="914400" rtl="0" eaLnBrk="1" fontAlgn="ctr" latinLnBrk="0" hangingPunct="1"/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Прибыль / (убыток)</a:t>
                      </a:r>
                    </a:p>
                    <a:p>
                      <a:pPr marL="0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91 648 593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(1 322)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(1 005 057)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90</a:t>
                      </a:r>
                      <a:r>
                        <a:rPr lang="en-US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642 214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16" name="Rectangle 3"/>
          <p:cNvSpPr txBox="1">
            <a:spLocks noChangeArrowheads="1"/>
          </p:cNvSpPr>
          <p:nvPr/>
        </p:nvSpPr>
        <p:spPr bwMode="auto">
          <a:xfrm>
            <a:off x="8318636" y="1215565"/>
            <a:ext cx="1152127" cy="264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080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тыс. тенге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66613" y="649287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9" name="Picture 9" descr="Логотип copy">
            <a:extLst>
              <a:ext uri="{FF2B5EF4-FFF2-40B4-BE49-F238E27FC236}">
                <a16:creationId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9412597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Прямоугольник 3"/>
          <p:cNvSpPr>
            <a:spLocks noChangeArrowheads="1"/>
          </p:cNvSpPr>
          <p:nvPr/>
        </p:nvSpPr>
        <p:spPr bwMode="auto">
          <a:xfrm>
            <a:off x="0" y="2579688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>
              <a:defRPr/>
            </a:pPr>
            <a:r>
              <a:rPr lang="ru-RU" sz="28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Услуги магистральной железнодорожной сети</a:t>
            </a:r>
          </a:p>
        </p:txBody>
      </p:sp>
      <p:pic>
        <p:nvPicPr>
          <p:cNvPr id="3" name="Рисунок 24" descr="LogotipKTZH2.png">
            <a:extLst>
              <a:ext uri="{FF2B5EF4-FFF2-40B4-BE49-F238E27FC236}">
                <a16:creationId xmlns:a16="http://schemas.microsoft.com/office/drawing/2014/main" id="{BEF59BD3-7DDB-454B-BE94-EED471F25DB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42"/>
          <a:stretch/>
        </p:blipFill>
        <p:spPr bwMode="auto">
          <a:xfrm>
            <a:off x="6188483" y="305756"/>
            <a:ext cx="3617399" cy="775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258290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240321" y="0"/>
            <a:ext cx="9750226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5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ОТЧЕТ ОБ ИСПОЛНЕНИИ ТАРИФНОЙ СМЕТЫ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5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НА РЕГУЛИРУЕМЫЕ УСЛУГИ МЖС ЗА 1 ПОЛУГОДИЕ 2026 ГОДА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839472" y="488951"/>
            <a:ext cx="8086414" cy="5385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5523076"/>
              </p:ext>
            </p:extLst>
          </p:nvPr>
        </p:nvGraphicFramePr>
        <p:xfrm>
          <a:off x="-1" y="513965"/>
          <a:ext cx="9866445" cy="6353978"/>
        </p:xfrm>
        <a:graphic>
          <a:graphicData uri="http://schemas.openxmlformats.org/drawingml/2006/table">
            <a:tbl>
              <a:tblPr/>
              <a:tblGrid>
                <a:gridCol w="6644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04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26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739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6044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2652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12085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№ п/п</a:t>
                      </a:r>
                      <a:endParaRPr lang="ru-RU" sz="85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показателей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Утверждено на 2026 год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Факт 1 полугодие 2026 года</a:t>
                      </a:r>
                      <a:endParaRPr lang="en-US" sz="85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 исполнения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755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Затраты на производство товаров и предоставление   услуг,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тыс.</a:t>
                      </a:r>
                      <a:b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</a:b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тенге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523 836 232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260 369 866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Материальные затраты,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32 064 940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20 062 158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материалы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20 267 893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8 562 751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топливо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194 067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3 679 749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электроэнергия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602 980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7 819 658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Затраты на оплату труда 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342 890 563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171 517 237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заработная плата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298 088 542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147 279 269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социальный налог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35 949 478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19 819 843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       ОСМС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8 852 543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4 418 125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Амортизация основных средств и нематериальных активов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61 125 617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32 569 755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Ремонт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346 205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27 643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Прочие затраты,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87 408 907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36 193 073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Оплата работ и услуг в т.ч.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50 525 653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13 115 602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5.1.1.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техобслуживание основных средств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34 856 842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4 580 532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1234439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5.1.2.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коммунальные услуги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3 936 366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2 785 062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62272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5.1.3.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сопровождение информационной системы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2 026 666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1 025 313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877362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5.1.4.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оплата других работ и услуг производственного характера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9 975 778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4 724 696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217079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Прочие расходы, в т.ч.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779 857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9 077 709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5.2.1.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        </a:t>
                      </a:r>
                      <a:r>
                        <a:rPr lang="ru-RU" sz="85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командировочные расходы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1 957 300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947 388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610961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5.2.2.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        обязательное страхование (ГПО работодателя)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1 877 074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879 693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2866603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5.2.3.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        охрана объектов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3 825 087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1 855 516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49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940540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5.2.4.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        медицинские услуги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477 980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463 741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5456729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5.2.5.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kern="120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        прочие (подготовка кадров, охрана труда, СЭС и др.)</a:t>
                      </a:r>
                      <a:endParaRPr lang="ru-RU" sz="850" b="0" i="1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4 642 416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4 930 183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106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630107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5.3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Услуги по маневровой работе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24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103 397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13 999 762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Расходы периода,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80 421 302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60 814 803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Общие и административные расходы,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47 089 656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32 396 833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180975" indent="85725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заработная плата административного персонала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18 656 121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14 224 128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социальный налог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865 612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1 743 499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3926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ОСМС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562 093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410 171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налоги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21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113 725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11 154 868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прочие,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892 105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4 864 167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амортизация основных средств и нематериальных активов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690 717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362 581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услуги сторонних организаций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651 397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1 272 803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аудиторские, консалтинговые и информационные  услуги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323 177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1 179 487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командировочные расходы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717 483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376 211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другие расходы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509 331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1 673 085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Расходы на выплату вознаграждения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331 646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28 417 970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Всего затрат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604 257 534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321 184 669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Всего доходов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752 577 655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412 833 262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Прибыль/убыток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148 320 121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91 648 593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877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</a:t>
                      </a:r>
                      <a:endParaRPr lang="en-US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Временная балансирующая плата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9 636 825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4 818 413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8777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</a:t>
                      </a:r>
                      <a:endParaRPr lang="en-US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Объем, грузооборот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млн.т-км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197 452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104 320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77150" y="6550443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71B00906-F8FD-47C7-8792-162F958ADF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7254" y="16969"/>
            <a:ext cx="479201" cy="496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327187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637257" y="118373"/>
            <a:ext cx="8587706" cy="64633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ОТЧЕТ ОБ ИСПОЛНЕНИИ ИНВЕСТИЦИОННОЙ ПРОГРАММЫ 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НА УСЛУГИ МЖС ЗА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1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ПОЛУГОДИЕ 2026 ГОДА </a:t>
            </a:r>
          </a:p>
        </p:txBody>
      </p:sp>
      <p:sp>
        <p:nvSpPr>
          <p:cNvPr id="5" name="Line 809"/>
          <p:cNvSpPr>
            <a:spLocks noChangeShapeType="1"/>
          </p:cNvSpPr>
          <p:nvPr/>
        </p:nvSpPr>
        <p:spPr bwMode="auto">
          <a:xfrm>
            <a:off x="800027" y="825163"/>
            <a:ext cx="8424936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8" name="Picture 9" descr="Логотип copy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24963" y="62457"/>
            <a:ext cx="609972" cy="6777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3"/>
          <p:cNvSpPr txBox="1">
            <a:spLocks noChangeArrowheads="1"/>
          </p:cNvSpPr>
          <p:nvPr/>
        </p:nvSpPr>
        <p:spPr bwMode="auto">
          <a:xfrm>
            <a:off x="8682808" y="850056"/>
            <a:ext cx="1152127" cy="311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080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itchFamily="18" charset="0"/>
              </a:rPr>
              <a:t>тыс. тенге</a:t>
            </a: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6919684"/>
              </p:ext>
            </p:extLst>
          </p:nvPr>
        </p:nvGraphicFramePr>
        <p:xfrm>
          <a:off x="183672" y="1161112"/>
          <a:ext cx="9494875" cy="5134829"/>
        </p:xfrm>
        <a:graphic>
          <a:graphicData uri="http://schemas.openxmlformats.org/drawingml/2006/table">
            <a:tbl>
              <a:tblPr/>
              <a:tblGrid>
                <a:gridCol w="77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07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37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313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0336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 п/п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</a:t>
                      </a:r>
                      <a:r>
                        <a:rPr lang="ru-RU" sz="16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проекта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Факт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5512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объём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сумма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3557"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Всего по АО "НК "КТЖ", в т.ч.: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600" b="1" dirty="0">
                        <a:solidFill>
                          <a:srgbClr val="00206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59 428 736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5659"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1" i="0" u="sng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собственные средства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600" b="1" dirty="0">
                        <a:solidFill>
                          <a:srgbClr val="00206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59 428 736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98205">
                <a:tc>
                  <a:txBody>
                    <a:bodyPr/>
                    <a:lstStyle/>
                    <a:p>
                      <a:pPr algn="ctr" rtl="0" fontAlgn="ctr"/>
                      <a:r>
                        <a:rPr lang="kk-KZ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Капитальный ремонт пути на новых материалах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99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38 138 567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8165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Приобретение комплекса стрелочного перевода с железобетонными брусьями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533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компл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17 147 207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81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Капитальный ремонт СПС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67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1 584 685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3412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Внедрение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уравнительных стыков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107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компл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1 146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398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7916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Строительство обводной железнодорожной линии в обход железнодорожного узла станции Алматы 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1 150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418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3578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Строительство железнодорожной линии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Дарбаза</a:t>
                      </a: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-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Мактаарал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261 461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0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06085" y="649287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7668991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Тема1">
  <a:themeElements>
    <a:clrScheme name="Тема Office 2013–202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 2013–2022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 2013–2022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Тема1" id="{88904393-7369-437C-85A1-693633D693CE}" vid="{F2F0CDB9-55AE-432C-AE92-09E260DD66EF}"/>
    </a:ext>
  </a:extLst>
</a:theme>
</file>

<file path=ppt/theme/theme5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
</file>

<file path=customXml/item2.xml>
</file>

<file path=customXml/item3.xml>
</file>

<file path=customXml/itemProps1.xml><?xml version="1.0" encoding="utf-8"?>
<ds:datastoreItem xmlns:ds="http://schemas.openxmlformats.org/officeDocument/2006/customXml" ds:itemID="{FFAC9193-5648-4AB3-A7A7-3A855C0EF1B3}"/>
</file>

<file path=customXml/itemProps2.xml><?xml version="1.0" encoding="utf-8"?>
<ds:datastoreItem xmlns:ds="http://schemas.openxmlformats.org/officeDocument/2006/customXml" ds:itemID="{7C8F6389-2A61-4EE3-B98D-3E3B49847B06}"/>
</file>

<file path=customXml/itemProps3.xml><?xml version="1.0" encoding="utf-8"?>
<ds:datastoreItem xmlns:ds="http://schemas.openxmlformats.org/officeDocument/2006/customXml" ds:itemID="{8134D411-2BAC-4514-A8E3-DC1DBFF197A7}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49778</TotalTime>
  <Words>2367</Words>
  <Application>Microsoft Office PowerPoint</Application>
  <PresentationFormat>Лист A4 (210x297 мм)</PresentationFormat>
  <Paragraphs>662</Paragraphs>
  <Slides>20</Slides>
  <Notes>3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7</vt:i4>
      </vt:variant>
      <vt:variant>
        <vt:lpstr>Тема</vt:lpstr>
      </vt:variant>
      <vt:variant>
        <vt:i4>4</vt:i4>
      </vt:variant>
      <vt:variant>
        <vt:lpstr>Заголовки слайдов</vt:lpstr>
      </vt:variant>
      <vt:variant>
        <vt:i4>20</vt:i4>
      </vt:variant>
    </vt:vector>
  </HeadingPairs>
  <TitlesOfParts>
    <vt:vector size="31" baseType="lpstr">
      <vt:lpstr>Aptos</vt:lpstr>
      <vt:lpstr>Arial</vt:lpstr>
      <vt:lpstr>Arial Cyr</vt:lpstr>
      <vt:lpstr>Calibri</vt:lpstr>
      <vt:lpstr>Calibri Light</vt:lpstr>
      <vt:lpstr>Times New Roman</vt:lpstr>
      <vt:lpstr>Wingdings</vt:lpstr>
      <vt:lpstr>Тема Office</vt:lpstr>
      <vt:lpstr>3_Тема Office</vt:lpstr>
      <vt:lpstr>1_Тема Office</vt:lpstr>
      <vt:lpstr>Тема1</vt:lpstr>
      <vt:lpstr>АО «НК «Қазақстан темір жолы»   ИТОГИ ДЕЯТЕЛЬНОСТИ  ЗА ПЕРВОЕ ПОЛУГОДИЕ 2026 ГОДА И ОСНОВНЫЕ ЗАДАЧИ  НА ВТОРОЕ ПОЛУГОДИЕ 2026 ГОДА ПО РЕГУЛИРУЕМЫМ УСЛУГАМ      г.Астана 29.07.2026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Hewlett-Packard Company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Шашкенова М.К.</dc:creator>
  <cp:lastModifiedBy>Алибек Е. Бейсенбаев</cp:lastModifiedBy>
  <cp:revision>1356</cp:revision>
  <cp:lastPrinted>2026-07-22T10:57:08Z</cp:lastPrinted>
  <dcterms:created xsi:type="dcterms:W3CDTF">2020-01-28T07:53:37Z</dcterms:created>
  <dcterms:modified xsi:type="dcterms:W3CDTF">2026-07-29T04:04:42Z</dcterms:modified>
</cp:coreProperties>
</file>